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/>
                </a:solidFill>
              </a:defRPr>
            </a:pPr>
            <a:r>
              <a:rPr lang="en-US" dirty="0" smtClean="0">
                <a:solidFill>
                  <a:schemeClr val="accent1"/>
                </a:solidFill>
              </a:rPr>
              <a:t>Rates per 1,000 females ages 15-19:</a:t>
            </a:r>
            <a:endParaRPr lang="en-US" dirty="0">
              <a:solidFill>
                <a:schemeClr val="accent1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8124298955897703E-2"/>
          <c:y val="9.8911556509981693E-2"/>
          <c:w val="0.90628392216387554"/>
          <c:h val="0.738400938519048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Pregnancy Rates 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Sheet1!$A$2:$A$19</c:f>
              <c:numCache>
                <c:formatCode>General</c:formatCode>
                <c:ptCount val="18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</c:numCache>
            </c:num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115</c:v>
                </c:pt>
                <c:pt idx="1">
                  <c:v>111</c:v>
                </c:pt>
                <c:pt idx="2">
                  <c:v>108</c:v>
                </c:pt>
                <c:pt idx="3">
                  <c:v>104</c:v>
                </c:pt>
                <c:pt idx="4">
                  <c:v>100</c:v>
                </c:pt>
                <c:pt idx="5">
                  <c:v>96</c:v>
                </c:pt>
                <c:pt idx="6">
                  <c:v>91</c:v>
                </c:pt>
                <c:pt idx="7">
                  <c:v>89</c:v>
                </c:pt>
                <c:pt idx="8">
                  <c:v>86</c:v>
                </c:pt>
                <c:pt idx="9">
                  <c:v>83</c:v>
                </c:pt>
                <c:pt idx="10">
                  <c:v>79</c:v>
                </c:pt>
                <c:pt idx="11">
                  <c:v>74</c:v>
                </c:pt>
                <c:pt idx="12">
                  <c:v>72</c:v>
                </c:pt>
                <c:pt idx="13">
                  <c:v>70</c:v>
                </c:pt>
                <c:pt idx="14">
                  <c:v>68</c:v>
                </c:pt>
                <c:pt idx="15">
                  <c:v>70</c:v>
                </c:pt>
                <c:pt idx="16">
                  <c:v>70</c:v>
                </c:pt>
                <c:pt idx="17">
                  <c:v>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Birth rates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Sheet1!$A$2:$A$19</c:f>
              <c:numCache>
                <c:formatCode>General</c:formatCode>
                <c:ptCount val="18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</c:numCache>
            </c:num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62</c:v>
                </c:pt>
                <c:pt idx="1">
                  <c:v>60</c:v>
                </c:pt>
                <c:pt idx="2">
                  <c:v>59</c:v>
                </c:pt>
                <c:pt idx="3">
                  <c:v>58</c:v>
                </c:pt>
                <c:pt idx="4">
                  <c:v>56</c:v>
                </c:pt>
                <c:pt idx="5">
                  <c:v>54</c:v>
                </c:pt>
                <c:pt idx="6">
                  <c:v>51</c:v>
                </c:pt>
                <c:pt idx="7">
                  <c:v>50</c:v>
                </c:pt>
                <c:pt idx="8">
                  <c:v>49</c:v>
                </c:pt>
                <c:pt idx="9">
                  <c:v>48</c:v>
                </c:pt>
                <c:pt idx="10">
                  <c:v>45</c:v>
                </c:pt>
                <c:pt idx="11">
                  <c:v>43</c:v>
                </c:pt>
                <c:pt idx="12">
                  <c:v>41</c:v>
                </c:pt>
                <c:pt idx="13">
                  <c:v>41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 formatCode="0">
                  <c:v>40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Abortion rates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Sheet1!$A$2:$A$19</c:f>
              <c:numCache>
                <c:formatCode>General</c:formatCode>
                <c:ptCount val="18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</c:numCache>
            </c:num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37</c:v>
                </c:pt>
                <c:pt idx="1">
                  <c:v>35</c:v>
                </c:pt>
                <c:pt idx="2">
                  <c:v>34</c:v>
                </c:pt>
                <c:pt idx="3">
                  <c:v>32</c:v>
                </c:pt>
                <c:pt idx="4">
                  <c:v>29</c:v>
                </c:pt>
                <c:pt idx="5">
                  <c:v>29</c:v>
                </c:pt>
                <c:pt idx="6">
                  <c:v>27</c:v>
                </c:pt>
                <c:pt idx="7">
                  <c:v>26</c:v>
                </c:pt>
                <c:pt idx="8">
                  <c:v>25</c:v>
                </c:pt>
                <c:pt idx="9">
                  <c:v>24</c:v>
                </c:pt>
                <c:pt idx="10">
                  <c:v>23</c:v>
                </c:pt>
                <c:pt idx="11">
                  <c:v>21</c:v>
                </c:pt>
                <c:pt idx="12">
                  <c:v>20</c:v>
                </c:pt>
                <c:pt idx="13">
                  <c:v>20</c:v>
                </c:pt>
                <c:pt idx="14">
                  <c:v>19</c:v>
                </c:pt>
                <c:pt idx="15">
                  <c:v>19</c:v>
                </c:pt>
                <c:pt idx="16">
                  <c:v>18</c:v>
                </c:pt>
                <c:pt idx="17">
                  <c:v>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6213376"/>
        <c:axId val="256214912"/>
      </c:lineChart>
      <c:catAx>
        <c:axId val="25621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accent1"/>
                </a:solidFill>
              </a:defRPr>
            </a:pPr>
            <a:endParaRPr lang="en-US"/>
          </a:p>
        </c:txPr>
        <c:crossAx val="256214912"/>
        <c:crosses val="autoZero"/>
        <c:auto val="1"/>
        <c:lblAlgn val="ctr"/>
        <c:lblOffset val="100"/>
        <c:tickLblSkip val="2"/>
        <c:noMultiLvlLbl val="0"/>
      </c:catAx>
      <c:valAx>
        <c:axId val="256214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0">
                <a:solidFill>
                  <a:schemeClr val="accent1"/>
                </a:solidFill>
              </a:defRPr>
            </a:pPr>
            <a:endParaRPr lang="en-US"/>
          </a:p>
        </c:txPr>
        <c:crossAx val="25621337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7074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520634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 err="1">
                <a:solidFill>
                  <a:schemeClr val="accent1"/>
                </a:solidFill>
              </a:rPr>
              <a:t>Guttmacher</a:t>
            </a:r>
            <a:r>
              <a:rPr lang="en-US" dirty="0">
                <a:solidFill>
                  <a:schemeClr val="accent1"/>
                </a:solidFill>
              </a:rPr>
              <a:t> Institute “U.S. Teenage Pregnancies, Births and Abortions, 2008: National Trends by Age, Race and Ethnicity” February </a:t>
            </a:r>
            <a:r>
              <a:rPr lang="en-US" dirty="0" smtClean="0">
                <a:solidFill>
                  <a:schemeClr val="accent1"/>
                </a:solidFill>
              </a:rPr>
              <a:t>2012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Pregnancy, Birth, and Abortion Rates Among </a:t>
            </a:r>
            <a:r>
              <a:rPr lang="en-US" dirty="0" smtClean="0">
                <a:solidFill>
                  <a:schemeClr val="accent1"/>
                </a:solidFill>
              </a:rPr>
              <a:t>Teens Have </a:t>
            </a:r>
            <a:r>
              <a:rPr lang="en-US" dirty="0">
                <a:solidFill>
                  <a:schemeClr val="accent1"/>
                </a:solidFill>
              </a:rPr>
              <a:t>Been Steadily Declining in the U.S.</a:t>
            </a:r>
          </a:p>
        </p:txBody>
      </p:sp>
    </p:spTree>
    <p:extLst>
      <p:ext uri="{BB962C8B-B14F-4D97-AF65-F5344CB8AC3E}">
        <p14:creationId xmlns:p14="http://schemas.microsoft.com/office/powerpoint/2010/main" val="424529848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Pregnancy, Birth, and Abortion Rates Among Teens Have Been Steadily Declining in the U.S.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Pregnancy, Birth, and Abortion Rates Among Teens Have Been Steadily Declining in the U.S.</dc:title>
  <dc:creator>Adara Beamesderfer</dc:creator>
  <cp:lastModifiedBy>Adara Beamesderfer</cp:lastModifiedBy>
  <cp:revision>1</cp:revision>
  <dcterms:created xsi:type="dcterms:W3CDTF">2013-02-19T23:14:06Z</dcterms:created>
  <dcterms:modified xsi:type="dcterms:W3CDTF">2013-02-19T23:14:06Z</dcterms:modified>
</cp:coreProperties>
</file>