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037891259340279E-2"/>
          <c:y val="8.7260200429491772E-2"/>
          <c:w val="0.90178485130889463"/>
          <c:h val="0.638470134415016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 &lt;200% FPL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Diabetes</c:v>
                </c:pt>
                <c:pt idx="1">
                  <c:v>Asthma</c:v>
                </c:pt>
                <c:pt idx="2">
                  <c:v>Heart Disease</c:v>
                </c:pt>
                <c:pt idx="3">
                  <c:v>Hypertension</c:v>
                </c:pt>
                <c:pt idx="4">
                  <c:v>High Cholesterol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0.11</c:v>
                </c:pt>
                <c:pt idx="1">
                  <c:v>0.2</c:v>
                </c:pt>
                <c:pt idx="2">
                  <c:v>7.0000000000000007E-2</c:v>
                </c:pt>
                <c:pt idx="3">
                  <c:v>0.25</c:v>
                </c:pt>
                <c:pt idx="4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 ≥200% FPL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Diabetes</c:v>
                </c:pt>
                <c:pt idx="1">
                  <c:v>Asthma</c:v>
                </c:pt>
                <c:pt idx="2">
                  <c:v>Heart Disease</c:v>
                </c:pt>
                <c:pt idx="3">
                  <c:v>Hypertension</c:v>
                </c:pt>
                <c:pt idx="4">
                  <c:v>High Cholesterol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0.08</c:v>
                </c:pt>
                <c:pt idx="1">
                  <c:v>0.13</c:v>
                </c:pt>
                <c:pt idx="2">
                  <c:v>0.04</c:v>
                </c:pt>
                <c:pt idx="3">
                  <c:v>0.21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124416"/>
        <c:axId val="256125952"/>
      </c:barChart>
      <c:catAx>
        <c:axId val="2561244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/>
                </a:solidFill>
              </a:defRPr>
            </a:pPr>
            <a:endParaRPr lang="en-US"/>
          </a:p>
        </c:txPr>
        <c:crossAx val="256125952"/>
        <c:crosses val="autoZero"/>
        <c:auto val="1"/>
        <c:lblAlgn val="ctr"/>
        <c:lblOffset val="100"/>
        <c:noMultiLvlLbl val="0"/>
      </c:catAx>
      <c:valAx>
        <c:axId val="2561259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256124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0334436402395127E-2"/>
          <c:y val="0.14929571303587053"/>
          <c:w val="0.19402835984977426"/>
          <c:h val="0.12020281555714626"/>
        </c:manualLayout>
      </c:layout>
      <c:overlay val="0"/>
      <c:txPr>
        <a:bodyPr/>
        <a:lstStyle/>
        <a:p>
          <a:pPr>
            <a:defRPr sz="14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958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28551"/>
              </p:ext>
            </p:extLst>
          </p:nvPr>
        </p:nvGraphicFramePr>
        <p:xfrm>
          <a:off x="92075" y="1376065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 </a:t>
            </a:r>
            <a:r>
              <a:rPr lang="en-US" dirty="0">
                <a:solidFill>
                  <a:schemeClr val="accent1"/>
                </a:solidFill>
              </a:rPr>
              <a:t>2008 Kaiser Women’s Health Survey, Kaiser Family </a:t>
            </a:r>
            <a:r>
              <a:rPr lang="en-US" dirty="0" smtClean="0">
                <a:solidFill>
                  <a:schemeClr val="accent1"/>
                </a:solidFill>
              </a:rPr>
              <a:t>Foundation.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" y="152400"/>
            <a:ext cx="8961120" cy="9144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Poorer </a:t>
            </a:r>
            <a:r>
              <a:rPr lang="en-US" dirty="0" smtClean="0">
                <a:solidFill>
                  <a:schemeClr val="accent1"/>
                </a:solidFill>
              </a:rPr>
              <a:t>Women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 smtClean="0">
                <a:solidFill>
                  <a:schemeClr val="accent1"/>
                </a:solidFill>
              </a:rPr>
              <a:t>houlder a Greater Burden </a:t>
            </a:r>
            <a:r>
              <a:rPr lang="en-US" dirty="0">
                <a:solidFill>
                  <a:schemeClr val="accent1"/>
                </a:solidFill>
              </a:rPr>
              <a:t>of </a:t>
            </a:r>
            <a:r>
              <a:rPr lang="en-US" dirty="0" smtClean="0">
                <a:solidFill>
                  <a:schemeClr val="accent1"/>
                </a:solidFill>
              </a:rPr>
              <a:t>Illness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9976" y="1066800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cs typeface="Meta Offc Pro"/>
              </a:rPr>
              <a:t>Percent of women 18 to 64 reporting that they were diagnosed  with the  following conditions by a physician in the last 5 years:</a:t>
            </a:r>
          </a:p>
          <a:p>
            <a:pPr algn="ctr"/>
            <a:endParaRPr lang="en-US" dirty="0" err="1" smtClean="0">
              <a:solidFill>
                <a:schemeClr val="accent1"/>
              </a:solidFill>
              <a:latin typeface="Meta Offc Pro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82348247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Poorer Women Shoulder a Greater Burden of Illness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Poorer Women Shoulder a Greater Burden of Illness</dc:title>
  <dc:creator>Adara Beamesderfer</dc:creator>
  <cp:lastModifiedBy>Adara Beamesderfer</cp:lastModifiedBy>
  <cp:revision>1</cp:revision>
  <dcterms:created xsi:type="dcterms:W3CDTF">2013-02-19T23:14:19Z</dcterms:created>
  <dcterms:modified xsi:type="dcterms:W3CDTF">2013-02-19T23:14:19Z</dcterms:modified>
</cp:coreProperties>
</file>