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53125139018636E-2"/>
          <c:y val="3.0915453750099419E-2"/>
          <c:w val="0.90671015169713953"/>
          <c:h val="0.75434358609773433"/>
        </c:manualLayout>
      </c:layout>
      <c:barChart>
        <c:barDir val="col"/>
        <c:grouping val="percentStacked"/>
        <c:varyColors val="0"/>
        <c:ser>
          <c:idx val="0"/>
          <c:order val="0"/>
          <c:tx>
            <c:strRef>
              <c:f>Sheet1!$A$2</c:f>
              <c:strCache>
                <c:ptCount val="1"/>
                <c:pt idx="0">
                  <c:v>Priv. Health Ins.</c:v>
                </c:pt>
              </c:strCache>
            </c:strRef>
          </c:tx>
          <c:spPr>
            <a:solidFill>
              <a:schemeClr val="accent1"/>
            </a:solidFill>
          </c:spPr>
          <c:invertIfNegative val="0"/>
          <c:dLbls>
            <c:dLbl>
              <c:idx val="9"/>
              <c:layout>
                <c:manualLayout>
                  <c:x val="-7.2033898305084748E-2"/>
                  <c:y val="-5.507094754063304E-2"/>
                </c:manualLayout>
              </c:layout>
              <c:tx>
                <c:rich>
                  <a:bodyPr/>
                  <a:lstStyle/>
                  <a:p>
                    <a:r>
                      <a:rPr lang="en-US" sz="1200" b="0" dirty="0">
                        <a:solidFill>
                          <a:schemeClr val="tx1"/>
                        </a:solidFill>
                      </a:rPr>
                      <a:t>0.2%</a:t>
                    </a:r>
                    <a:endParaRPr lang="en-US" dirty="0">
                      <a:solidFill>
                        <a:schemeClr val="tx1"/>
                      </a:solidFill>
                    </a:endParaRPr>
                  </a:p>
                </c:rich>
              </c:tx>
              <c:dLblPos val="ctr"/>
              <c:showLegendKey val="0"/>
              <c:showVal val="1"/>
              <c:showCatName val="0"/>
              <c:showSerName val="0"/>
              <c:showPercent val="0"/>
              <c:showBubbleSize val="0"/>
            </c:dLbl>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Sheet1!$B$2:$L$2</c:f>
              <c:numCache>
                <c:formatCode>0.0%</c:formatCode>
                <c:ptCount val="11"/>
                <c:pt idx="0">
                  <c:v>0.32500000000000001</c:v>
                </c:pt>
                <c:pt idx="1">
                  <c:v>0.36099999999999999</c:v>
                </c:pt>
                <c:pt idx="3">
                  <c:v>0.29399999999999998</c:v>
                </c:pt>
                <c:pt idx="4">
                  <c:v>0.46</c:v>
                </c:pt>
                <c:pt idx="6">
                  <c:v>8.7999999999999995E-2</c:v>
                </c:pt>
                <c:pt idx="7">
                  <c:v>0.46500000000000002</c:v>
                </c:pt>
                <c:pt idx="9">
                  <c:v>2E-3</c:v>
                </c:pt>
                <c:pt idx="10">
                  <c:v>8.3000000000000004E-2</c:v>
                </c:pt>
              </c:numCache>
            </c:numRef>
          </c:val>
        </c:ser>
        <c:ser>
          <c:idx val="1"/>
          <c:order val="1"/>
          <c:tx>
            <c:strRef>
              <c:f>Sheet1!$A$3</c:f>
              <c:strCache>
                <c:ptCount val="1"/>
                <c:pt idx="0">
                  <c:v>Out-of-Pocket</c:v>
                </c:pt>
              </c:strCache>
            </c:strRef>
          </c:tx>
          <c:spPr>
            <a:solidFill>
              <a:schemeClr val="accent2"/>
            </a:solidFill>
          </c:spPr>
          <c:invertIfNegative val="0"/>
          <c:dLbls>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Sheet1!$B$3:$L$3</c:f>
              <c:numCache>
                <c:formatCode>0.0%</c:formatCode>
                <c:ptCount val="11"/>
                <c:pt idx="0">
                  <c:v>0.09</c:v>
                </c:pt>
                <c:pt idx="1">
                  <c:v>3.3000000000000002E-2</c:v>
                </c:pt>
                <c:pt idx="3">
                  <c:v>0.45100000000000001</c:v>
                </c:pt>
                <c:pt idx="4">
                  <c:v>9.7000000000000003E-2</c:v>
                </c:pt>
                <c:pt idx="6">
                  <c:v>0.82399999999999995</c:v>
                </c:pt>
                <c:pt idx="7">
                  <c:v>0.17100000000000001</c:v>
                </c:pt>
                <c:pt idx="9">
                  <c:v>0.495</c:v>
                </c:pt>
                <c:pt idx="10">
                  <c:v>0.26700000000000002</c:v>
                </c:pt>
              </c:numCache>
            </c:numRef>
          </c:val>
        </c:ser>
        <c:ser>
          <c:idx val="2"/>
          <c:order val="2"/>
          <c:tx>
            <c:strRef>
              <c:f>Sheet1!$A$4</c:f>
              <c:strCache>
                <c:ptCount val="1"/>
                <c:pt idx="0">
                  <c:v>Medicare</c:v>
                </c:pt>
              </c:strCache>
            </c:strRef>
          </c:tx>
          <c:spPr>
            <a:solidFill>
              <a:schemeClr val="accent3"/>
            </a:solidFill>
          </c:spPr>
          <c:invertIfNegative val="0"/>
          <c:dLbls>
            <c:dLbl>
              <c:idx val="6"/>
              <c:delete val="1"/>
            </c:dLbl>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Sheet1!$B$4:$L$4</c:f>
              <c:numCache>
                <c:formatCode>0.0%</c:formatCode>
                <c:ptCount val="11"/>
                <c:pt idx="0">
                  <c:v>0.19700000000000001</c:v>
                </c:pt>
                <c:pt idx="1">
                  <c:v>0.27200000000000002</c:v>
                </c:pt>
                <c:pt idx="3">
                  <c:v>0.115</c:v>
                </c:pt>
                <c:pt idx="4">
                  <c:v>0.22900000000000001</c:v>
                </c:pt>
                <c:pt idx="6">
                  <c:v>0</c:v>
                </c:pt>
                <c:pt idx="7">
                  <c:v>0.24199999999999999</c:v>
                </c:pt>
                <c:pt idx="9">
                  <c:v>3.5000000000000003E-2</c:v>
                </c:pt>
                <c:pt idx="10">
                  <c:v>0.252</c:v>
                </c:pt>
              </c:numCache>
            </c:numRef>
          </c:val>
        </c:ser>
        <c:ser>
          <c:idx val="3"/>
          <c:order val="3"/>
          <c:tx>
            <c:strRef>
              <c:f>Sheet1!$A$5</c:f>
              <c:strCache>
                <c:ptCount val="1"/>
                <c:pt idx="0">
                  <c:v>Medicaid</c:v>
                </c:pt>
              </c:strCache>
            </c:strRef>
          </c:tx>
          <c:spPr>
            <a:solidFill>
              <a:schemeClr val="accent4"/>
            </a:solidFill>
          </c:spPr>
          <c:invertIfNegative val="0"/>
          <c:dLbls>
            <c:txPr>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Sheet1!$B$5:$L$5</c:f>
              <c:numCache>
                <c:formatCode>0.0%</c:formatCode>
                <c:ptCount val="11"/>
                <c:pt idx="0">
                  <c:v>9.7000000000000003E-2</c:v>
                </c:pt>
                <c:pt idx="1">
                  <c:v>0.17799999999999999</c:v>
                </c:pt>
                <c:pt idx="3">
                  <c:v>4.4999999999999998E-2</c:v>
                </c:pt>
                <c:pt idx="4">
                  <c:v>8.3000000000000004E-2</c:v>
                </c:pt>
                <c:pt idx="6">
                  <c:v>7.5999999999999998E-2</c:v>
                </c:pt>
                <c:pt idx="7">
                  <c:v>7.1999999999999995E-2</c:v>
                </c:pt>
                <c:pt idx="9">
                  <c:v>0.23300000000000001</c:v>
                </c:pt>
                <c:pt idx="10">
                  <c:v>0.309</c:v>
                </c:pt>
              </c:numCache>
            </c:numRef>
          </c:val>
        </c:ser>
        <c:ser>
          <c:idx val="4"/>
          <c:order val="4"/>
          <c:tx>
            <c:strRef>
              <c:f>Sheet1!$A$6</c:f>
              <c:strCache>
                <c:ptCount val="1"/>
                <c:pt idx="0">
                  <c:v>Other  </c:v>
                </c:pt>
              </c:strCache>
            </c:strRef>
          </c:tx>
          <c:spPr>
            <a:solidFill>
              <a:schemeClr val="accent5"/>
            </a:solidFill>
          </c:spPr>
          <c:invertIfNegative val="0"/>
          <c:dLbls>
            <c:dLbl>
              <c:idx val="6"/>
              <c:layout>
                <c:manualLayout>
                  <c:x val="-6.9209039548022599E-2"/>
                  <c:y val="1.8171493469619535E-2"/>
                </c:manualLayout>
              </c:layout>
              <c:dLblPos val="ctr"/>
              <c:showLegendKey val="0"/>
              <c:showVal val="1"/>
              <c:showCatName val="0"/>
              <c:showSerName val="0"/>
              <c:showPercent val="0"/>
              <c:showBubbleSize val="0"/>
            </c:dLbl>
            <c:txPr>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Sheet1!$B$1:$L$1</c:f>
              <c:strCache>
                <c:ptCount val="11"/>
                <c:pt idx="0">
                  <c:v>Column2</c:v>
                </c:pt>
                <c:pt idx="1">
                  <c:v>Column3</c:v>
                </c:pt>
                <c:pt idx="2">
                  <c:v>Column4</c:v>
                </c:pt>
                <c:pt idx="3">
                  <c:v>Column5</c:v>
                </c:pt>
                <c:pt idx="4">
                  <c:v>Column6</c:v>
                </c:pt>
                <c:pt idx="5">
                  <c:v>Column7</c:v>
                </c:pt>
                <c:pt idx="6">
                  <c:v>Column8</c:v>
                </c:pt>
                <c:pt idx="7">
                  <c:v>Column9</c:v>
                </c:pt>
                <c:pt idx="8">
                  <c:v>Column10</c:v>
                </c:pt>
                <c:pt idx="9">
                  <c:v>Column11</c:v>
                </c:pt>
                <c:pt idx="10">
                  <c:v>Column12</c:v>
                </c:pt>
              </c:strCache>
            </c:strRef>
          </c:cat>
          <c:val>
            <c:numRef>
              <c:f>Sheet1!$B$6:$L$6</c:f>
              <c:numCache>
                <c:formatCode>0.0%</c:formatCode>
                <c:ptCount val="11"/>
                <c:pt idx="0">
                  <c:v>0.28999999999999998</c:v>
                </c:pt>
                <c:pt idx="1">
                  <c:v>0.157</c:v>
                </c:pt>
                <c:pt idx="3">
                  <c:v>9.5000000000000001E-2</c:v>
                </c:pt>
                <c:pt idx="4">
                  <c:v>0.13200000000000001</c:v>
                </c:pt>
                <c:pt idx="6">
                  <c:v>1.2E-2</c:v>
                </c:pt>
                <c:pt idx="7">
                  <c:v>0.05</c:v>
                </c:pt>
                <c:pt idx="9">
                  <c:v>0.23400000000000001</c:v>
                </c:pt>
                <c:pt idx="10">
                  <c:v>0.09</c:v>
                </c:pt>
              </c:numCache>
            </c:numRef>
          </c:val>
        </c:ser>
        <c:dLbls>
          <c:showLegendKey val="0"/>
          <c:showVal val="0"/>
          <c:showCatName val="0"/>
          <c:showSerName val="0"/>
          <c:showPercent val="0"/>
          <c:showBubbleSize val="0"/>
        </c:dLbls>
        <c:gapWidth val="51"/>
        <c:overlap val="100"/>
        <c:axId val="143878016"/>
        <c:axId val="143879552"/>
      </c:barChart>
      <c:catAx>
        <c:axId val="143878016"/>
        <c:scaling>
          <c:orientation val="minMax"/>
        </c:scaling>
        <c:delete val="0"/>
        <c:axPos val="b"/>
        <c:majorTickMark val="out"/>
        <c:minorTickMark val="none"/>
        <c:tickLblPos val="none"/>
        <c:txPr>
          <a:bodyPr/>
          <a:lstStyle/>
          <a:p>
            <a:pPr>
              <a:defRPr sz="1199" b="1"/>
            </a:pPr>
            <a:endParaRPr lang="en-US"/>
          </a:p>
        </c:txPr>
        <c:crossAx val="143879552"/>
        <c:crosses val="autoZero"/>
        <c:auto val="1"/>
        <c:lblAlgn val="ctr"/>
        <c:lblOffset val="100"/>
        <c:noMultiLvlLbl val="0"/>
      </c:catAx>
      <c:valAx>
        <c:axId val="143879552"/>
        <c:scaling>
          <c:orientation val="minMax"/>
        </c:scaling>
        <c:delete val="0"/>
        <c:axPos val="l"/>
        <c:numFmt formatCode="0%" sourceLinked="1"/>
        <c:majorTickMark val="out"/>
        <c:minorTickMark val="none"/>
        <c:tickLblPos val="nextTo"/>
        <c:txPr>
          <a:bodyPr/>
          <a:lstStyle/>
          <a:p>
            <a:pPr>
              <a:defRPr sz="1199" b="0"/>
            </a:pPr>
            <a:endParaRPr lang="en-US"/>
          </a:p>
        </c:txPr>
        <c:crossAx val="143878016"/>
        <c:crosses val="autoZero"/>
        <c:crossBetween val="between"/>
      </c:valAx>
      <c:spPr>
        <a:noFill/>
        <a:ln w="25392">
          <a:noFill/>
        </a:ln>
      </c:spPr>
    </c:plotArea>
    <c:legend>
      <c:legendPos val="b"/>
      <c:layout>
        <c:manualLayout>
          <c:xMode val="edge"/>
          <c:yMode val="edge"/>
          <c:x val="0.22796605979808079"/>
          <c:y val="0.93444801130627897"/>
          <c:w val="0.50061364551653265"/>
          <c:h val="4.0770845951948353E-2"/>
        </c:manualLayout>
      </c:layout>
      <c:overlay val="0"/>
      <c:spPr>
        <a:ln>
          <a:solidFill>
            <a:schemeClr val="tx1"/>
          </a:solidFill>
        </a:ln>
      </c:spPr>
      <c:txPr>
        <a:bodyPr/>
        <a:lstStyle/>
        <a:p>
          <a:pPr>
            <a:defRPr sz="1000"/>
          </a:pPr>
          <a:endParaRPr lang="en-US"/>
        </a:p>
      </c:txPr>
    </c:legend>
    <c:plotVisOnly val="1"/>
    <c:dispBlanksAs val="gap"/>
    <c:showDLblsOverMax val="0"/>
  </c:chart>
  <c:txPr>
    <a:bodyPr/>
    <a:lstStyle/>
    <a:p>
      <a:pPr>
        <a:defRPr sz="1792"/>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0.57627</cdr:x>
      <cdr:y>0.03952</cdr:y>
    </cdr:from>
    <cdr:to>
      <cdr:x>0.60169</cdr:x>
      <cdr:y>0.05315</cdr:y>
    </cdr:to>
    <cdr:cxnSp macro="">
      <cdr:nvCxnSpPr>
        <cdr:cNvPr id="3" name="Straight Connector 2"/>
        <cdr:cNvCxnSpPr/>
      </cdr:nvCxnSpPr>
      <cdr:spPr bwMode="auto">
        <a:xfrm xmlns:a="http://schemas.openxmlformats.org/drawingml/2006/main" flipV="1">
          <a:off x="5181600" y="181828"/>
          <a:ext cx="228600" cy="62718"/>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7852BE-AD0E-41A4-8A98-36900B33E1C2}"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9978F-BC48-4325-AD2C-335FC0734FC1}" type="slidenum">
              <a:rPr lang="en-US" smtClean="0"/>
              <a:t>‹#›</a:t>
            </a:fld>
            <a:endParaRPr lang="en-US"/>
          </a:p>
        </p:txBody>
      </p:sp>
    </p:spTree>
    <p:extLst>
      <p:ext uri="{BB962C8B-B14F-4D97-AF65-F5344CB8AC3E}">
        <p14:creationId xmlns:p14="http://schemas.microsoft.com/office/powerpoint/2010/main" val="1172339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2413831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hyperlink" Target="https://www.cm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0" y="53975"/>
            <a:ext cx="8458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dirty="0" smtClean="0">
                <a:solidFill>
                  <a:srgbClr val="000000"/>
                </a:solidFill>
                <a:latin typeface="+mj-lt"/>
                <a:cs typeface="Arial" charset="0"/>
              </a:rPr>
              <a:t>Percent </a:t>
            </a:r>
            <a:r>
              <a:rPr lang="en-US" sz="2400" b="1" dirty="0">
                <a:solidFill>
                  <a:srgbClr val="000000"/>
                </a:solidFill>
                <a:latin typeface="+mj-lt"/>
                <a:cs typeface="Arial" charset="0"/>
              </a:rPr>
              <a:t>Distribution of Source of Funds for Selected Personal Health Care Services, 1970 and </a:t>
            </a:r>
            <a:r>
              <a:rPr lang="en-US" sz="2400" b="1" dirty="0" smtClean="0">
                <a:solidFill>
                  <a:srgbClr val="000000"/>
                </a:solidFill>
                <a:latin typeface="+mj-lt"/>
                <a:cs typeface="Arial" charset="0"/>
              </a:rPr>
              <a:t>2011</a:t>
            </a:r>
            <a:endParaRPr lang="en-US" sz="2400" b="1" dirty="0">
              <a:solidFill>
                <a:srgbClr val="000000"/>
              </a:solidFill>
              <a:latin typeface="+mj-lt"/>
              <a:cs typeface="Arial" charset="0"/>
            </a:endParaRPr>
          </a:p>
        </p:txBody>
      </p:sp>
      <p:graphicFrame>
        <p:nvGraphicFramePr>
          <p:cNvPr id="2" name="Chart 2"/>
          <p:cNvGraphicFramePr>
            <a:graphicFrameLocks/>
          </p:cNvGraphicFramePr>
          <p:nvPr>
            <p:extLst>
              <p:ext uri="{D42A27DB-BD31-4B8C-83A1-F6EECF244321}">
                <p14:modId xmlns:p14="http://schemas.microsoft.com/office/powerpoint/2010/main" val="601825918"/>
              </p:ext>
            </p:extLst>
          </p:nvPr>
        </p:nvGraphicFramePr>
        <p:xfrm>
          <a:off x="76200" y="884972"/>
          <a:ext cx="8991600" cy="4601428"/>
        </p:xfrm>
        <a:graphic>
          <a:graphicData uri="http://schemas.openxmlformats.org/drawingml/2006/chart">
            <c:chart xmlns:c="http://schemas.openxmlformats.org/drawingml/2006/chart" xmlns:r="http://schemas.openxmlformats.org/officeDocument/2006/relationships" r:id="rId3"/>
          </a:graphicData>
        </a:graphic>
      </p:graphicFrame>
      <p:sp>
        <p:nvSpPr>
          <p:cNvPr id="14341" name="Rectangle 3"/>
          <p:cNvSpPr>
            <a:spLocks noChangeArrowheads="1"/>
          </p:cNvSpPr>
          <p:nvPr/>
        </p:nvSpPr>
        <p:spPr bwMode="auto">
          <a:xfrm>
            <a:off x="0" y="5486400"/>
            <a:ext cx="9072563" cy="1328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400"/>
              </a:spcAft>
            </a:pPr>
            <a:r>
              <a:rPr lang="en-US" sz="1100" dirty="0" smtClean="0">
                <a:solidFill>
                  <a:srgbClr val="000000"/>
                </a:solidFill>
                <a:latin typeface="+mj-lt"/>
                <a:cs typeface="Arial" charset="0"/>
              </a:rPr>
              <a:t>NOTES: </a:t>
            </a:r>
            <a:r>
              <a:rPr lang="en-US" sz="1100" dirty="0">
                <a:solidFill>
                  <a:srgbClr val="000000"/>
                </a:solidFill>
                <a:latin typeface="+mj-lt"/>
                <a:ea typeface="Arial Unicode MS" pitchFamily="34" charset="-128"/>
                <a:cs typeface="Arial Unicode MS" pitchFamily="34" charset="-128"/>
              </a:rPr>
              <a:t>Medicare and Medicaid were enacted in 1965; by January 1970, all states but two were participating in Medicaid. </a:t>
            </a:r>
            <a:r>
              <a:rPr lang="en-US" sz="1100" dirty="0">
                <a:solidFill>
                  <a:srgbClr val="000000"/>
                </a:solidFill>
                <a:latin typeface="+mj-lt"/>
                <a:cs typeface="Arial" charset="0"/>
              </a:rPr>
              <a:t>“Out-of-Pocket” includes direct spending by consumers for all health care goods and services not covered by insurance, except for health care premiums. “Priv. Health Ins.” includes premiums paid to health insurance plans and the net cost of private health insurance (administrative costs, reserves, taxes, and profits or losses). “Other” includes Other Public Health Insurance Programs (CHIP, Depts. of Defense and of Veterans Affairs) and Other Third Party Payers (e.g., worksite health care, other private revenues, workers’ compensation, maternal/child health, other state and local programs, etc</a:t>
            </a:r>
            <a:r>
              <a:rPr lang="en-US" sz="1100" dirty="0" smtClean="0">
                <a:solidFill>
                  <a:srgbClr val="000000"/>
                </a:solidFill>
                <a:latin typeface="+mj-lt"/>
                <a:cs typeface="Arial" charset="0"/>
              </a:rPr>
              <a:t>.).</a:t>
            </a:r>
            <a:endParaRPr lang="en-US" sz="1100" dirty="0">
              <a:solidFill>
                <a:srgbClr val="000000"/>
              </a:solidFill>
              <a:latin typeface="+mj-lt"/>
              <a:cs typeface="Arial" charset="0"/>
            </a:endParaRPr>
          </a:p>
          <a:p>
            <a:pPr>
              <a:spcAft>
                <a:spcPts val="400"/>
              </a:spcAft>
            </a:pPr>
            <a:r>
              <a:rPr lang="en-US" sz="1100" dirty="0" smtClean="0">
                <a:solidFill>
                  <a:srgbClr val="000000"/>
                </a:solidFill>
                <a:latin typeface="+mj-lt"/>
                <a:cs typeface="Arial" charset="0"/>
              </a:rPr>
              <a:t>SOURCE: </a:t>
            </a:r>
            <a:r>
              <a:rPr lang="en-US" sz="1100" dirty="0">
                <a:solidFill>
                  <a:srgbClr val="000000"/>
                </a:solidFill>
                <a:latin typeface="+mj-lt"/>
                <a:cs typeface="Arial" charset="0"/>
              </a:rPr>
              <a:t>Centers for Medicare and Medicaid Services, Office of the Actuary, National Health Statistics Group at </a:t>
            </a:r>
            <a:r>
              <a:rPr lang="en-US" sz="1100" u="sng" dirty="0">
                <a:solidFill>
                  <a:srgbClr val="000000"/>
                </a:solidFill>
                <a:latin typeface="+mj-lt"/>
                <a:cs typeface="Arial" charset="0"/>
                <a:hlinkClick r:id="rId4"/>
              </a:rPr>
              <a:t>https://www.cms.gov/NationalHealthExpendData/</a:t>
            </a:r>
            <a:r>
              <a:rPr lang="en-US" sz="1100" dirty="0">
                <a:solidFill>
                  <a:srgbClr val="000000"/>
                </a:solidFill>
                <a:latin typeface="+mj-lt"/>
                <a:cs typeface="Arial" charset="0"/>
              </a:rPr>
              <a:t> (see Historical; NHE Web tables, Tables 7, 8, </a:t>
            </a:r>
            <a:r>
              <a:rPr lang="en-US" sz="1100" dirty="0" smtClean="0">
                <a:solidFill>
                  <a:srgbClr val="000000"/>
                </a:solidFill>
                <a:latin typeface="+mj-lt"/>
                <a:cs typeface="Arial" charset="0"/>
              </a:rPr>
              <a:t>15, 16).</a:t>
            </a:r>
            <a:endParaRPr lang="en-US" sz="1100" dirty="0">
              <a:solidFill>
                <a:srgbClr val="000000"/>
              </a:solidFill>
              <a:latin typeface="+mj-lt"/>
              <a:cs typeface="Arial" charset="0"/>
            </a:endParaRPr>
          </a:p>
        </p:txBody>
      </p:sp>
      <p:sp>
        <p:nvSpPr>
          <p:cNvPr id="14342" name="TextBox 3"/>
          <p:cNvSpPr txBox="1">
            <a:spLocks noChangeArrowheads="1"/>
          </p:cNvSpPr>
          <p:nvPr/>
        </p:nvSpPr>
        <p:spPr bwMode="auto">
          <a:xfrm>
            <a:off x="838200" y="4476750"/>
            <a:ext cx="1295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j-lt"/>
                <a:cs typeface="Arial" charset="0"/>
              </a:rPr>
              <a:t>1970       </a:t>
            </a:r>
            <a:r>
              <a:rPr lang="en-US" sz="1200" b="1" dirty="0" smtClean="0">
                <a:solidFill>
                  <a:srgbClr val="000000"/>
                </a:solidFill>
                <a:latin typeface="+mj-lt"/>
                <a:cs typeface="Arial" charset="0"/>
              </a:rPr>
              <a:t>    2011</a:t>
            </a:r>
            <a:endParaRPr lang="en-US" sz="1200" b="1" dirty="0">
              <a:solidFill>
                <a:srgbClr val="000000"/>
              </a:solidFill>
              <a:latin typeface="+mj-lt"/>
              <a:cs typeface="Arial" charset="0"/>
            </a:endParaRPr>
          </a:p>
        </p:txBody>
      </p:sp>
      <p:sp>
        <p:nvSpPr>
          <p:cNvPr id="14343" name="TextBox 9"/>
          <p:cNvSpPr txBox="1">
            <a:spLocks noChangeArrowheads="1"/>
          </p:cNvSpPr>
          <p:nvPr/>
        </p:nvSpPr>
        <p:spPr bwMode="auto">
          <a:xfrm>
            <a:off x="3124200" y="4476750"/>
            <a:ext cx="1295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j-lt"/>
                <a:cs typeface="Arial" charset="0"/>
              </a:rPr>
              <a:t>1970       </a:t>
            </a:r>
            <a:r>
              <a:rPr lang="en-US" sz="1200" b="1" dirty="0" smtClean="0">
                <a:solidFill>
                  <a:srgbClr val="000000"/>
                </a:solidFill>
                <a:latin typeface="+mj-lt"/>
                <a:cs typeface="Arial" charset="0"/>
              </a:rPr>
              <a:t>    2011</a:t>
            </a:r>
            <a:endParaRPr lang="en-US" sz="1200" b="1" dirty="0">
              <a:solidFill>
                <a:srgbClr val="000000"/>
              </a:solidFill>
              <a:latin typeface="+mj-lt"/>
              <a:cs typeface="Arial" charset="0"/>
            </a:endParaRPr>
          </a:p>
        </p:txBody>
      </p:sp>
      <p:sp>
        <p:nvSpPr>
          <p:cNvPr id="14344" name="TextBox 10"/>
          <p:cNvSpPr txBox="1">
            <a:spLocks noChangeArrowheads="1"/>
          </p:cNvSpPr>
          <p:nvPr/>
        </p:nvSpPr>
        <p:spPr bwMode="auto">
          <a:xfrm>
            <a:off x="5105400" y="4476750"/>
            <a:ext cx="1752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j-lt"/>
                <a:cs typeface="Arial" charset="0"/>
              </a:rPr>
              <a:t>      1970       </a:t>
            </a:r>
            <a:r>
              <a:rPr lang="en-US" sz="1200" b="1" dirty="0" smtClean="0">
                <a:solidFill>
                  <a:srgbClr val="000000"/>
                </a:solidFill>
                <a:latin typeface="+mj-lt"/>
                <a:cs typeface="Arial" charset="0"/>
              </a:rPr>
              <a:t>     2011</a:t>
            </a:r>
            <a:endParaRPr lang="en-US" sz="1200" b="1" dirty="0">
              <a:solidFill>
                <a:srgbClr val="000000"/>
              </a:solidFill>
              <a:latin typeface="+mj-lt"/>
              <a:cs typeface="Arial" charset="0"/>
            </a:endParaRPr>
          </a:p>
        </p:txBody>
      </p:sp>
      <p:sp>
        <p:nvSpPr>
          <p:cNvPr id="14345" name="TextBox 11"/>
          <p:cNvSpPr txBox="1">
            <a:spLocks noChangeArrowheads="1"/>
          </p:cNvSpPr>
          <p:nvPr/>
        </p:nvSpPr>
        <p:spPr bwMode="auto">
          <a:xfrm>
            <a:off x="7543800" y="4476750"/>
            <a:ext cx="1295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dirty="0">
                <a:solidFill>
                  <a:srgbClr val="000000"/>
                </a:solidFill>
                <a:latin typeface="+mj-lt"/>
                <a:cs typeface="Arial" charset="0"/>
              </a:rPr>
              <a:t>1970       </a:t>
            </a:r>
            <a:r>
              <a:rPr lang="en-US" sz="1200" b="1" dirty="0" smtClean="0">
                <a:solidFill>
                  <a:srgbClr val="000000"/>
                </a:solidFill>
                <a:latin typeface="+mj-lt"/>
                <a:cs typeface="Arial" charset="0"/>
              </a:rPr>
              <a:t>    2011</a:t>
            </a:r>
            <a:endParaRPr lang="en-US" sz="1200" b="1" dirty="0">
              <a:solidFill>
                <a:srgbClr val="000000"/>
              </a:solidFill>
              <a:latin typeface="+mj-lt"/>
              <a:cs typeface="Arial" charset="0"/>
            </a:endParaRPr>
          </a:p>
        </p:txBody>
      </p:sp>
      <p:sp>
        <p:nvSpPr>
          <p:cNvPr id="14346" name="TextBox 4"/>
          <p:cNvSpPr txBox="1">
            <a:spLocks noChangeArrowheads="1"/>
          </p:cNvSpPr>
          <p:nvPr/>
        </p:nvSpPr>
        <p:spPr bwMode="auto">
          <a:xfrm>
            <a:off x="914400" y="4752975"/>
            <a:ext cx="12573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b="1">
                <a:solidFill>
                  <a:srgbClr val="000000"/>
                </a:solidFill>
                <a:latin typeface="+mj-lt"/>
                <a:cs typeface="Arial" charset="0"/>
              </a:rPr>
              <a:t>Hospital Care</a:t>
            </a:r>
          </a:p>
        </p:txBody>
      </p:sp>
      <p:sp>
        <p:nvSpPr>
          <p:cNvPr id="14347" name="TextBox 13"/>
          <p:cNvSpPr txBox="1">
            <a:spLocks noChangeArrowheads="1"/>
          </p:cNvSpPr>
          <p:nvPr/>
        </p:nvSpPr>
        <p:spPr bwMode="auto">
          <a:xfrm>
            <a:off x="2819400" y="4748213"/>
            <a:ext cx="1866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200" b="1" dirty="0">
                <a:solidFill>
                  <a:srgbClr val="000000"/>
                </a:solidFill>
                <a:latin typeface="+mj-lt"/>
                <a:cs typeface="Arial" charset="0"/>
              </a:rPr>
              <a:t>Physician &amp; Clinical Services</a:t>
            </a:r>
          </a:p>
        </p:txBody>
      </p:sp>
      <p:sp>
        <p:nvSpPr>
          <p:cNvPr id="14348" name="TextBox 14"/>
          <p:cNvSpPr txBox="1">
            <a:spLocks noChangeArrowheads="1"/>
          </p:cNvSpPr>
          <p:nvPr/>
        </p:nvSpPr>
        <p:spPr bwMode="auto">
          <a:xfrm>
            <a:off x="5029200" y="4748213"/>
            <a:ext cx="1866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200" b="1">
                <a:solidFill>
                  <a:srgbClr val="000000"/>
                </a:solidFill>
                <a:latin typeface="+mj-lt"/>
                <a:cs typeface="Arial" charset="0"/>
              </a:rPr>
              <a:t>Retail Prescription Drugs</a:t>
            </a:r>
          </a:p>
        </p:txBody>
      </p:sp>
      <p:sp>
        <p:nvSpPr>
          <p:cNvPr id="14349" name="TextBox 15"/>
          <p:cNvSpPr txBox="1">
            <a:spLocks noChangeArrowheads="1"/>
          </p:cNvSpPr>
          <p:nvPr/>
        </p:nvSpPr>
        <p:spPr bwMode="auto">
          <a:xfrm>
            <a:off x="6858000" y="4716463"/>
            <a:ext cx="2362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200" b="1">
                <a:solidFill>
                  <a:srgbClr val="000000"/>
                </a:solidFill>
                <a:latin typeface="+mj-lt"/>
                <a:cs typeface="Arial" charset="0"/>
              </a:rPr>
              <a:t>Nursing Care Facilities &amp; Continuing Care Retirement Communities</a:t>
            </a:r>
          </a:p>
        </p:txBody>
      </p:sp>
      <p:cxnSp>
        <p:nvCxnSpPr>
          <p:cNvPr id="14350" name="Straight Connector 14"/>
          <p:cNvCxnSpPr>
            <a:cxnSpLocks noChangeShapeType="1"/>
          </p:cNvCxnSpPr>
          <p:nvPr/>
        </p:nvCxnSpPr>
        <p:spPr bwMode="auto">
          <a:xfrm>
            <a:off x="7391400" y="4391025"/>
            <a:ext cx="304800" cy="1047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902827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222</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1</cp:revision>
  <dcterms:created xsi:type="dcterms:W3CDTF">2013-03-08T16:31:50Z</dcterms:created>
  <dcterms:modified xsi:type="dcterms:W3CDTF">2013-03-08T16:31:50Z</dcterms:modified>
</cp:coreProperties>
</file>