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115860517435322E-2"/>
          <c:y val="2.9850746268656757E-2"/>
          <c:w val="0.91451068616422948"/>
          <c:h val="0.84825870646766166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Medicare</c:v>
                </c:pt>
              </c:strCache>
            </c:strRef>
          </c:tx>
          <c:spPr>
            <a:ln w="25356">
              <a:solidFill>
                <a:schemeClr val="accent4"/>
              </a:solidFill>
              <a:prstDash val="solid"/>
            </a:ln>
          </c:spPr>
          <c:marker>
            <c:symbol val="square"/>
            <c:size val="3"/>
            <c:spPr>
              <a:solidFill>
                <a:schemeClr val="accent4"/>
              </a:solidFill>
              <a:ln>
                <a:solidFill>
                  <a:schemeClr val="accent4"/>
                </a:solidFill>
                <a:prstDash val="solid"/>
              </a:ln>
            </c:spPr>
          </c:marker>
          <c:cat>
            <c:numRef>
              <c:f>Sheet1!$B$1:$AQ$1</c:f>
              <c:numCache>
                <c:formatCode>General</c:formatCode>
                <c:ptCount val="42"/>
                <c:pt idx="0">
                  <c:v>1970</c:v>
                </c:pt>
                <c:pt idx="5">
                  <c:v>1975</c:v>
                </c:pt>
                <c:pt idx="10">
                  <c:v>1980</c:v>
                </c:pt>
                <c:pt idx="15">
                  <c:v>1985</c:v>
                </c:pt>
                <c:pt idx="20">
                  <c:v>1990</c:v>
                </c:pt>
                <c:pt idx="25">
                  <c:v>1995</c:v>
                </c:pt>
                <c:pt idx="30">
                  <c:v>2000</c:v>
                </c:pt>
                <c:pt idx="35">
                  <c:v>2005</c:v>
                </c:pt>
                <c:pt idx="41">
                  <c:v>2011</c:v>
                </c:pt>
              </c:numCache>
            </c:numRef>
          </c:cat>
          <c:val>
            <c:numRef>
              <c:f>Sheet1!$B$2:$AQ$2</c:f>
              <c:numCache>
                <c:formatCode>0.0%</c:formatCode>
                <c:ptCount val="42"/>
                <c:pt idx="0">
                  <c:v>7.69230769230769E-2</c:v>
                </c:pt>
                <c:pt idx="1">
                  <c:v>8.8571428571428593E-2</c:v>
                </c:pt>
                <c:pt idx="2">
                  <c:v>8.1364829396325458E-2</c:v>
                </c:pt>
                <c:pt idx="3">
                  <c:v>3.8834951456310676E-2</c:v>
                </c:pt>
                <c:pt idx="4">
                  <c:v>0.21495327102803735</c:v>
                </c:pt>
                <c:pt idx="5">
                  <c:v>0.18846153846153851</c:v>
                </c:pt>
                <c:pt idx="6">
                  <c:v>0.1699029126213592</c:v>
                </c:pt>
                <c:pt idx="7">
                  <c:v>0.14107883817427386</c:v>
                </c:pt>
                <c:pt idx="8">
                  <c:v>0.12969696969696964</c:v>
                </c:pt>
                <c:pt idx="9">
                  <c:v>0.13626609442060095</c:v>
                </c:pt>
                <c:pt idx="10">
                  <c:v>0.18791312559017948</c:v>
                </c:pt>
                <c:pt idx="11">
                  <c:v>0.1756756756756756</c:v>
                </c:pt>
                <c:pt idx="12">
                  <c:v>0.15280594996619343</c:v>
                </c:pt>
                <c:pt idx="13">
                  <c:v>0.11554252199413487</c:v>
                </c:pt>
                <c:pt idx="14">
                  <c:v>9.4111461619348136E-2</c:v>
                </c:pt>
                <c:pt idx="15">
                  <c:v>5.9106198942815907E-2</c:v>
                </c:pt>
                <c:pt idx="16">
                  <c:v>4.9909255898366714E-2</c:v>
                </c:pt>
                <c:pt idx="17">
                  <c:v>6.1365600691443395E-2</c:v>
                </c:pt>
                <c:pt idx="18">
                  <c:v>4.5602605863192217E-2</c:v>
                </c:pt>
                <c:pt idx="19">
                  <c:v>9.3457943925233725E-2</c:v>
                </c:pt>
                <c:pt idx="20">
                  <c:v>7.1581196581196549E-2</c:v>
                </c:pt>
                <c:pt idx="21">
                  <c:v>5.8158856763044199E-2</c:v>
                </c:pt>
                <c:pt idx="22">
                  <c:v>8.825376884422112E-2</c:v>
                </c:pt>
                <c:pt idx="23">
                  <c:v>6.5800865800865763E-2</c:v>
                </c:pt>
                <c:pt idx="24">
                  <c:v>7.6089899810452222E-2</c:v>
                </c:pt>
                <c:pt idx="25">
                  <c:v>7.2471061902365422E-2</c:v>
                </c:pt>
                <c:pt idx="26">
                  <c:v>4.5753167526982677E-2</c:v>
                </c:pt>
                <c:pt idx="27">
                  <c:v>4.1732106798294762E-2</c:v>
                </c:pt>
                <c:pt idx="28">
                  <c:v>3.4460478139133341E-3</c:v>
                </c:pt>
                <c:pt idx="29">
                  <c:v>2.8117621807254745E-2</c:v>
                </c:pt>
                <c:pt idx="30">
                  <c:v>3.1941544885177434E-2</c:v>
                </c:pt>
                <c:pt idx="31">
                  <c:v>8.3957111066154125E-2</c:v>
                </c:pt>
                <c:pt idx="32">
                  <c:v>5.4124673385591585E-2</c:v>
                </c:pt>
                <c:pt idx="33">
                  <c:v>4.8866855524079211E-2</c:v>
                </c:pt>
                <c:pt idx="34">
                  <c:v>6.7015530047265487E-2</c:v>
                </c:pt>
                <c:pt idx="35">
                  <c:v>5.8376839107736188E-2</c:v>
                </c:pt>
                <c:pt idx="36">
                  <c:v>3.4529147982062872E-2</c:v>
                </c:pt>
                <c:pt idx="37">
                  <c:v>2.7886143620863967E-2</c:v>
                </c:pt>
                <c:pt idx="38">
                  <c:v>4.7230812482428983E-2</c:v>
                </c:pt>
                <c:pt idx="39">
                  <c:v>3.1275167785235009E-2</c:v>
                </c:pt>
                <c:pt idx="40">
                  <c:v>6.7681895093063549E-3</c:v>
                </c:pt>
                <c:pt idx="41">
                  <c:v>2.5727213962507992E-2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Private Health Insurance Premiums</c:v>
                </c:pt>
              </c:strCache>
            </c:strRef>
          </c:tx>
          <c:spPr>
            <a:ln w="25356">
              <a:solidFill>
                <a:srgbClr val="003B5C"/>
              </a:solidFill>
              <a:prstDash val="solid"/>
            </a:ln>
          </c:spPr>
          <c:marker>
            <c:symbol val="square"/>
            <c:size val="2"/>
            <c:spPr>
              <a:solidFill>
                <a:schemeClr val="accent2"/>
              </a:solidFill>
              <a:ln w="25356" cap="sq" cmpd="sng">
                <a:solidFill>
                  <a:srgbClr val="003B5C"/>
                </a:solidFill>
                <a:bevel/>
                <a:headEnd type="diamond"/>
                <a:tailEnd type="diamond"/>
              </a:ln>
              <a:effectLst/>
            </c:spPr>
          </c:marker>
          <c:cat>
            <c:numRef>
              <c:f>Sheet1!$B$1:$AQ$1</c:f>
              <c:numCache>
                <c:formatCode>General</c:formatCode>
                <c:ptCount val="42"/>
                <c:pt idx="0">
                  <c:v>1970</c:v>
                </c:pt>
                <c:pt idx="5">
                  <c:v>1975</c:v>
                </c:pt>
                <c:pt idx="10">
                  <c:v>1980</c:v>
                </c:pt>
                <c:pt idx="15">
                  <c:v>1985</c:v>
                </c:pt>
                <c:pt idx="20">
                  <c:v>1990</c:v>
                </c:pt>
                <c:pt idx="25">
                  <c:v>1995</c:v>
                </c:pt>
                <c:pt idx="30">
                  <c:v>2000</c:v>
                </c:pt>
                <c:pt idx="35">
                  <c:v>2005</c:v>
                </c:pt>
                <c:pt idx="41">
                  <c:v>2011</c:v>
                </c:pt>
              </c:numCache>
            </c:numRef>
          </c:cat>
          <c:val>
            <c:numRef>
              <c:f>Sheet1!$B$3:$AQ$3</c:f>
              <c:numCache>
                <c:formatCode>0.0%</c:formatCode>
                <c:ptCount val="42"/>
                <c:pt idx="0">
                  <c:v>0.16000000000000003</c:v>
                </c:pt>
                <c:pt idx="1">
                  <c:v>0.11494252873563229</c:v>
                </c:pt>
                <c:pt idx="2">
                  <c:v>0.11340206185567014</c:v>
                </c:pt>
                <c:pt idx="3">
                  <c:v>9.2592592592592629E-2</c:v>
                </c:pt>
                <c:pt idx="4">
                  <c:v>0.16101694915254244</c:v>
                </c:pt>
                <c:pt idx="5">
                  <c:v>0.15328467153284672</c:v>
                </c:pt>
                <c:pt idx="6">
                  <c:v>0.20253164556962028</c:v>
                </c:pt>
                <c:pt idx="7">
                  <c:v>0.1631578947368422</c:v>
                </c:pt>
                <c:pt idx="8">
                  <c:v>0.11312217194570146</c:v>
                </c:pt>
                <c:pt idx="9">
                  <c:v>0.16666666666666669</c:v>
                </c:pt>
                <c:pt idx="10">
                  <c:v>0.14982578397212559</c:v>
                </c:pt>
                <c:pt idx="11">
                  <c:v>0.15151515151515171</c:v>
                </c:pt>
                <c:pt idx="12">
                  <c:v>0.12631578947368416</c:v>
                </c:pt>
                <c:pt idx="13">
                  <c:v>8.64485981308412E-2</c:v>
                </c:pt>
                <c:pt idx="14">
                  <c:v>8.1720430107526984E-2</c:v>
                </c:pt>
                <c:pt idx="15">
                  <c:v>0.10139165009940365</c:v>
                </c:pt>
                <c:pt idx="16">
                  <c:v>4.693140794223831E-2</c:v>
                </c:pt>
                <c:pt idx="17">
                  <c:v>0.10862068965517251</c:v>
                </c:pt>
                <c:pt idx="18">
                  <c:v>0.16174183514774496</c:v>
                </c:pt>
                <c:pt idx="19">
                  <c:v>0.12048192771084332</c:v>
                </c:pt>
                <c:pt idx="20">
                  <c:v>0.14814814814814822</c:v>
                </c:pt>
                <c:pt idx="21">
                  <c:v>0.10197710718002084</c:v>
                </c:pt>
                <c:pt idx="22">
                  <c:v>7.7431539187913276E-2</c:v>
                </c:pt>
                <c:pt idx="23">
                  <c:v>4.6450482033304055E-2</c:v>
                </c:pt>
                <c:pt idx="24">
                  <c:v>1.6750418760469017E-2</c:v>
                </c:pt>
                <c:pt idx="25">
                  <c:v>1.5650741350906161E-2</c:v>
                </c:pt>
                <c:pt idx="26">
                  <c:v>1.6220600162206063E-2</c:v>
                </c:pt>
                <c:pt idx="27">
                  <c:v>3.2721468475658495E-2</c:v>
                </c:pt>
                <c:pt idx="28">
                  <c:v>4.7913446676970624E-2</c:v>
                </c:pt>
                <c:pt idx="29">
                  <c:v>4.3510324483775793E-2</c:v>
                </c:pt>
                <c:pt idx="30">
                  <c:v>6.0777385159010558E-2</c:v>
                </c:pt>
                <c:pt idx="31">
                  <c:v>8.7941372418387731E-2</c:v>
                </c:pt>
                <c:pt idx="32">
                  <c:v>9.3080220453153784E-2</c:v>
                </c:pt>
                <c:pt idx="33">
                  <c:v>9.8599439775910527E-2</c:v>
                </c:pt>
                <c:pt idx="34">
                  <c:v>8.0061193268740505E-2</c:v>
                </c:pt>
                <c:pt idx="35">
                  <c:v>6.6572237960339981E-2</c:v>
                </c:pt>
                <c:pt idx="36">
                  <c:v>6.3745019920318696E-2</c:v>
                </c:pt>
                <c:pt idx="37">
                  <c:v>5.1186017478152213E-2</c:v>
                </c:pt>
                <c:pt idx="38">
                  <c:v>6.3737133808392771E-2</c:v>
                </c:pt>
                <c:pt idx="39">
                  <c:v>7.4432452549311454E-2</c:v>
                </c:pt>
                <c:pt idx="40">
                  <c:v>4.9532386560443377E-2</c:v>
                </c:pt>
                <c:pt idx="41">
                  <c:v>3.4983498349834941E-2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530432"/>
        <c:axId val="78623104"/>
      </c:lineChart>
      <c:catAx>
        <c:axId val="78530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68">
            <a:solidFill>
              <a:schemeClr val="tx1"/>
            </a:solidFill>
            <a:prstDash val="solid"/>
          </a:ln>
        </c:spPr>
        <c:txPr>
          <a:bodyPr rot="-2220000" vert="horz"/>
          <a:lstStyle/>
          <a:p>
            <a:pPr>
              <a:defRPr sz="1200"/>
            </a:pPr>
            <a:endParaRPr lang="en-US"/>
          </a:p>
        </c:txPr>
        <c:crossAx val="78623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623104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316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0"/>
            </a:pPr>
            <a:endParaRPr lang="en-US"/>
          </a:p>
        </c:txPr>
        <c:crossAx val="78530432"/>
        <c:crosses val="autoZero"/>
        <c:crossBetween val="between"/>
      </c:valAx>
      <c:spPr>
        <a:noFill/>
        <a:ln w="25378">
          <a:noFill/>
        </a:ln>
      </c:spPr>
    </c:plotArea>
    <c:legend>
      <c:legendPos val="r"/>
      <c:layout>
        <c:manualLayout>
          <c:xMode val="edge"/>
          <c:yMode val="edge"/>
          <c:x val="0.57215140337187631"/>
          <c:y val="8.8696026398359593E-2"/>
          <c:w val="0.38582677165354368"/>
          <c:h val="0.10636390338024022"/>
        </c:manualLayout>
      </c:layout>
      <c:overlay val="0"/>
      <c:spPr>
        <a:solidFill>
          <a:schemeClr val="bg1"/>
        </a:solidFill>
        <a:ln w="25345">
          <a:noFill/>
        </a:ln>
      </c:spPr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20" b="1" i="0" u="none" strike="noStrike" baseline="0">
          <a:solidFill>
            <a:schemeClr val="tx1"/>
          </a:solidFill>
          <a:latin typeface="+mn-lt"/>
          <a:ea typeface="Tahoma"/>
          <a:cs typeface="Tahoma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84E00E-7BAF-4572-B531-A307C7EBF099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F932F-7E1D-4AF5-8577-63D2F4E5F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83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7C6ACA9F-21CB-4F42-ABD5-889D60DCB30A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530377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145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5760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602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cms.hhs.gov/NationalHealthExpendDat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0478408"/>
              </p:ext>
            </p:extLst>
          </p:nvPr>
        </p:nvGraphicFramePr>
        <p:xfrm>
          <a:off x="342900" y="1219200"/>
          <a:ext cx="8458200" cy="4354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6200" y="762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2400" b="1" dirty="0">
                <a:solidFill>
                  <a:srgbClr val="000000"/>
                </a:solidFill>
              </a:rPr>
              <a:t>Per Enrollee Growth in Medicare Spending and Private Health Insurance </a:t>
            </a:r>
            <a:r>
              <a:rPr lang="en-US" sz="2400" b="1" dirty="0" smtClean="0">
                <a:solidFill>
                  <a:srgbClr val="000000"/>
                </a:solidFill>
              </a:rPr>
              <a:t>Premiums (</a:t>
            </a:r>
            <a:r>
              <a:rPr lang="en-US" sz="2400" b="1" dirty="0">
                <a:solidFill>
                  <a:srgbClr val="000000"/>
                </a:solidFill>
              </a:rPr>
              <a:t>for Common Benefits), </a:t>
            </a:r>
            <a:r>
              <a:rPr lang="en-US" sz="2400" b="1" dirty="0" smtClean="0">
                <a:solidFill>
                  <a:srgbClr val="000000"/>
                </a:solidFill>
              </a:rPr>
              <a:t>1970-2011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5791200"/>
            <a:ext cx="8610600" cy="990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ts val="400"/>
              </a:spcAft>
            </a:pPr>
            <a:r>
              <a:rPr lang="en-US" sz="1100" dirty="0">
                <a:solidFill>
                  <a:srgbClr val="000000"/>
                </a:solidFill>
                <a:latin typeface="Meta Offc Pro"/>
              </a:rPr>
              <a:t>NOTE: Per enrollee includes primary policy-holder plus dependents. Common benefits include hospital services, physician and clinical services, other professional services, and durable medical products; they exclude, for example, prescription drugs, home health care, non-durable medical products, and nursing home care. </a:t>
            </a:r>
            <a:endParaRPr lang="en-US" sz="1100" dirty="0" smtClean="0">
              <a:solidFill>
                <a:srgbClr val="000000"/>
              </a:solidFill>
              <a:latin typeface="Meta Offc Pro"/>
            </a:endParaRPr>
          </a:p>
          <a:p>
            <a:pPr>
              <a:spcAft>
                <a:spcPts val="400"/>
              </a:spcAft>
            </a:pPr>
            <a:r>
              <a:rPr lang="en-US" sz="1100" dirty="0" smtClean="0">
                <a:solidFill>
                  <a:srgbClr val="000000"/>
                </a:solidFill>
                <a:latin typeface="Meta Offc Pro"/>
              </a:rPr>
              <a:t>SOURCE: </a:t>
            </a:r>
            <a:r>
              <a:rPr lang="en-US" sz="1100" dirty="0">
                <a:solidFill>
                  <a:srgbClr val="000000"/>
                </a:solidFill>
                <a:latin typeface="Meta Offc Pro"/>
              </a:rPr>
              <a:t>Kaiser Family Foundation calculations using NHE data </a:t>
            </a:r>
            <a:r>
              <a:rPr lang="en-US" sz="11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from </a:t>
            </a:r>
            <a:r>
              <a:rPr lang="en-US" sz="1100" dirty="0" smtClean="0">
                <a:solidFill>
                  <a:srgbClr val="000000"/>
                </a:solidFill>
                <a:latin typeface="Meta Offc Pro"/>
              </a:rPr>
              <a:t>Centers </a:t>
            </a:r>
            <a:r>
              <a:rPr lang="en-US" sz="1100" dirty="0">
                <a:solidFill>
                  <a:srgbClr val="000000"/>
                </a:solidFill>
                <a:latin typeface="Meta Offc Pro"/>
              </a:rPr>
              <a:t>for Medicare and Medicaid Services, Office of the Actuary, National Health Statistics Group, at </a:t>
            </a:r>
            <a:r>
              <a:rPr lang="en-US" sz="1100" dirty="0">
                <a:solidFill>
                  <a:srgbClr val="000000"/>
                </a:solidFill>
                <a:latin typeface="Meta Offc Pro"/>
                <a:hlinkClick r:id="rId4"/>
              </a:rPr>
              <a:t>http://www.cms.hhs.gov/NationalHealthExpendData/</a:t>
            </a:r>
            <a:r>
              <a:rPr lang="en-US" sz="1100" dirty="0">
                <a:solidFill>
                  <a:srgbClr val="000000"/>
                </a:solidFill>
                <a:latin typeface="Meta Offc Pro"/>
              </a:rPr>
              <a:t> (see Historical; NHE Web tables, Table 21). </a:t>
            </a:r>
          </a:p>
        </p:txBody>
      </p:sp>
    </p:spTree>
    <p:extLst>
      <p:ext uri="{BB962C8B-B14F-4D97-AF65-F5344CB8AC3E}">
        <p14:creationId xmlns:p14="http://schemas.microsoft.com/office/powerpoint/2010/main" val="344312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3 Fast Facts Slides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113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2013 Fast Facts Slides</vt:lpstr>
      <vt:lpstr>PowerPoint Presentation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NirmitaP</dc:creator>
  <cp:lastModifiedBy>NirmitaP</cp:lastModifiedBy>
  <cp:revision>2</cp:revision>
  <dcterms:created xsi:type="dcterms:W3CDTF">2013-03-08T16:31:53Z</dcterms:created>
  <dcterms:modified xsi:type="dcterms:W3CDTF">2013-03-08T16:52:07Z</dcterms:modified>
</cp:coreProperties>
</file>