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049382716049473"/>
          <c:y val="1.9267822736030945E-3"/>
          <c:w val="0.80583613916947261"/>
          <c:h val="0.932562620423892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1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37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Sheet1!$B$1:$T$1</c:f>
              <c:strCache>
                <c:ptCount val="19"/>
                <c:pt idx="0">
                  <c:v>United States</c:v>
                </c:pt>
                <c:pt idx="1">
                  <c:v>United Kingdom</c:v>
                </c:pt>
                <c:pt idx="2">
                  <c:v>Switzerland</c:v>
                </c:pt>
                <c:pt idx="3">
                  <c:v>Sweden</c:v>
                </c:pt>
                <c:pt idx="4">
                  <c:v>Spain</c:v>
                </c:pt>
                <c:pt idx="5">
                  <c:v>Norway</c:v>
                </c:pt>
                <c:pt idx="6">
                  <c:v>New Zealand</c:v>
                </c:pt>
                <c:pt idx="7">
                  <c:v>Netherlands</c:v>
                </c:pt>
                <c:pt idx="8">
                  <c:v>Luxembourg^</c:v>
                </c:pt>
                <c:pt idx="9">
                  <c:v>Italy</c:v>
                </c:pt>
                <c:pt idx="10">
                  <c:v>Ireland</c:v>
                </c:pt>
                <c:pt idx="11">
                  <c:v>Iceland</c:v>
                </c:pt>
                <c:pt idx="12">
                  <c:v>Germany</c:v>
                </c:pt>
                <c:pt idx="13">
                  <c:v>France</c:v>
                </c:pt>
                <c:pt idx="14">
                  <c:v>Finland</c:v>
                </c:pt>
                <c:pt idx="15">
                  <c:v>Denmark</c:v>
                </c:pt>
                <c:pt idx="16">
                  <c:v>Canada</c:v>
                </c:pt>
                <c:pt idx="17">
                  <c:v>Belgium</c:v>
                </c:pt>
                <c:pt idx="18">
                  <c:v>Austria</c:v>
                </c:pt>
              </c:strCache>
            </c:strRef>
          </c:cat>
          <c:val>
            <c:numRef>
              <c:f>Sheet1!$B$2:$T$2</c:f>
              <c:numCache>
                <c:formatCode>"$"#,##0</c:formatCode>
                <c:ptCount val="19"/>
                <c:pt idx="1">
                  <c:v>3252.8724000000002</c:v>
                </c:pt>
                <c:pt idx="2">
                  <c:v>5269.6409999999996</c:v>
                </c:pt>
                <c:pt idx="3">
                  <c:v>3560.9892</c:v>
                </c:pt>
                <c:pt idx="4" formatCode="&quot;$&quot;#,##0_);[Red]\(&quot;$&quot;#,##0\)">
                  <c:v>2978.5529000000001</c:v>
                </c:pt>
                <c:pt idx="5">
                  <c:v>5188.0204000000003</c:v>
                </c:pt>
                <c:pt idx="6">
                  <c:v>3022.1354000000001</c:v>
                </c:pt>
                <c:pt idx="7" formatCode="&quot;$&quot;#,##0_);[Red]\(&quot;$&quot;#,##0\)">
                  <c:v>4726.5973000000004</c:v>
                </c:pt>
                <c:pt idx="8">
                  <c:v>4786</c:v>
                </c:pt>
                <c:pt idx="9">
                  <c:v>2851.9629</c:v>
                </c:pt>
                <c:pt idx="10">
                  <c:v>3588.7116000000001</c:v>
                </c:pt>
                <c:pt idx="11">
                  <c:v>3309.3411000000001</c:v>
                </c:pt>
                <c:pt idx="12">
                  <c:v>4186.7682999999997</c:v>
                </c:pt>
                <c:pt idx="13">
                  <c:v>3834.6498999999999</c:v>
                </c:pt>
                <c:pt idx="14">
                  <c:v>3092.6015000000002</c:v>
                </c:pt>
                <c:pt idx="15">
                  <c:v>4300.2317000000003</c:v>
                </c:pt>
                <c:pt idx="16">
                  <c:v>4205.1683999999996</c:v>
                </c:pt>
                <c:pt idx="17">
                  <c:v>3968.8361</c:v>
                </c:pt>
                <c:pt idx="18">
                  <c:v>4162.0092000000004</c:v>
                </c:pt>
              </c:numCache>
            </c:numRef>
          </c:val>
        </c:ser>
        <c:ser>
          <c:idx val="1"/>
          <c:order val="1"/>
          <c:spPr>
            <a:solidFill>
              <a:schemeClr val="tx2"/>
            </a:solidFill>
            <a:ln w="1271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37">
                <a:noFill/>
              </a:ln>
            </c:spPr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Sheet1!$B$1:$T$1</c:f>
              <c:strCache>
                <c:ptCount val="19"/>
                <c:pt idx="0">
                  <c:v>United States</c:v>
                </c:pt>
                <c:pt idx="1">
                  <c:v>United Kingdom</c:v>
                </c:pt>
                <c:pt idx="2">
                  <c:v>Switzerland</c:v>
                </c:pt>
                <c:pt idx="3">
                  <c:v>Sweden</c:v>
                </c:pt>
                <c:pt idx="4">
                  <c:v>Spain</c:v>
                </c:pt>
                <c:pt idx="5">
                  <c:v>Norway</c:v>
                </c:pt>
                <c:pt idx="6">
                  <c:v>New Zealand</c:v>
                </c:pt>
                <c:pt idx="7">
                  <c:v>Netherlands</c:v>
                </c:pt>
                <c:pt idx="8">
                  <c:v>Luxembourg^</c:v>
                </c:pt>
                <c:pt idx="9">
                  <c:v>Italy</c:v>
                </c:pt>
                <c:pt idx="10">
                  <c:v>Ireland</c:v>
                </c:pt>
                <c:pt idx="11">
                  <c:v>Iceland</c:v>
                </c:pt>
                <c:pt idx="12">
                  <c:v>Germany</c:v>
                </c:pt>
                <c:pt idx="13">
                  <c:v>France</c:v>
                </c:pt>
                <c:pt idx="14">
                  <c:v>Finland</c:v>
                </c:pt>
                <c:pt idx="15">
                  <c:v>Denmark</c:v>
                </c:pt>
                <c:pt idx="16">
                  <c:v>Canada</c:v>
                </c:pt>
                <c:pt idx="17">
                  <c:v>Belgium</c:v>
                </c:pt>
                <c:pt idx="18">
                  <c:v>Austria</c:v>
                </c:pt>
              </c:strCache>
            </c:strRef>
          </c:cat>
          <c:val>
            <c:numRef>
              <c:f>Sheet1!$B$3:$T$3</c:f>
              <c:numCache>
                <c:formatCode>General</c:formatCode>
                <c:ptCount val="19"/>
                <c:pt idx="0" formatCode="&quot;$&quot;#,##0">
                  <c:v>7910.0235000000002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2561408"/>
        <c:axId val="131653632"/>
      </c:barChart>
      <c:catAx>
        <c:axId val="202561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3165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653632"/>
        <c:scaling>
          <c:orientation val="minMax"/>
        </c:scaling>
        <c:delete val="0"/>
        <c:axPos val="b"/>
        <c:numFmt formatCode="\$#,##0" sourceLinked="0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202561408"/>
        <c:crosses val="autoZero"/>
        <c:crossBetween val="between"/>
      </c:valAx>
      <c:spPr>
        <a:noFill/>
        <a:ln w="2540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D34AB-986F-40A6-BB53-44C2A6B0B3B1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33CA-F00D-4A64-A5E5-437DBF9F3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79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8D15E-2813-4CE1-AE8C-1D7F4690E4A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4" rIns="91428" bIns="45714" anchor="b"/>
          <a:lstStyle>
            <a:lvl1pPr defTabSz="900113">
              <a:defRPr>
                <a:solidFill>
                  <a:schemeClr val="tx1"/>
                </a:solidFill>
                <a:latin typeface="Arial" charset="0"/>
              </a:defRPr>
            </a:lvl1pPr>
            <a:lvl2pPr marL="731838" indent="-280988" defTabSz="900113">
              <a:defRPr>
                <a:solidFill>
                  <a:schemeClr val="tx1"/>
                </a:solidFill>
                <a:latin typeface="Arial" charset="0"/>
              </a:defRPr>
            </a:lvl2pPr>
            <a:lvl3pPr marL="1125538" indent="-225425" defTabSz="900113">
              <a:defRPr>
                <a:solidFill>
                  <a:schemeClr val="tx1"/>
                </a:solidFill>
                <a:latin typeface="Arial" charset="0"/>
              </a:defRPr>
            </a:lvl3pPr>
            <a:lvl4pPr marL="1576388" indent="-225425" defTabSz="900113">
              <a:defRPr>
                <a:solidFill>
                  <a:schemeClr val="tx1"/>
                </a:solidFill>
                <a:latin typeface="Arial" charset="0"/>
              </a:defRPr>
            </a:lvl4pPr>
            <a:lvl5pPr marL="2025650" indent="-223838" defTabSz="900113">
              <a:defRPr>
                <a:solidFill>
                  <a:schemeClr val="tx1"/>
                </a:solidFill>
                <a:latin typeface="Arial" charset="0"/>
              </a:defRPr>
            </a:lvl5pPr>
            <a:lvl6pPr marL="2482850" indent="-223838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0050" indent="-223838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7250" indent="-223838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54450" indent="-223838" defTabSz="900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ABEE59A-A84E-4EF7-ABC9-5B5BDB99F3A5}" type="slidenum">
              <a:rPr lang="en-US" sz="1200">
                <a:solidFill>
                  <a:srgbClr val="000000"/>
                </a:solidFill>
              </a:rPr>
              <a:pPr algn="r" eaLnBrk="1" hangingPunct="1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28" tIns="45714" rIns="91428" bIns="45714"/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oecd-library.org/" TargetMode="External"/><Relationship Id="rId4" Type="http://schemas.openxmlformats.org/officeDocument/2006/relationships/hyperlink" Target="http://www.oecd.org/std/pp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1850"/>
          </a:xfrm>
        </p:spPr>
        <p:txBody>
          <a:bodyPr wrap="square" anchorCtr="1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 Capita Total Current Health Care Expenditures, U.S. and Selected Countries, 2010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5752391"/>
              </p:ext>
            </p:extLst>
          </p:nvPr>
        </p:nvGraphicFramePr>
        <p:xfrm>
          <a:off x="0" y="838200"/>
          <a:ext cx="8483600" cy="495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-9525" y="5834643"/>
            <a:ext cx="8534400" cy="10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000000"/>
                </a:solidFill>
                <a:latin typeface="+mj-lt"/>
              </a:rPr>
              <a:t>^ 2009 data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000000"/>
                </a:solidFill>
                <a:latin typeface="+mj-lt"/>
              </a:rPr>
              <a:t>Notes:  Amounts in U.S.$ Purchasing Power Parity, see </a:t>
            </a:r>
            <a:r>
              <a:rPr lang="en-US" sz="1100" dirty="0">
                <a:solidFill>
                  <a:srgbClr val="000000"/>
                </a:solidFill>
                <a:latin typeface="+mj-lt"/>
                <a:hlinkClick r:id="rId4"/>
              </a:rPr>
              <a:t>www.oecd.org/std/ppp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; includes only countries over $2,500.  OECD defines Total Current Expenditures on Health as the sum of expenditures on personal health care, preventive and public health services, and health administration and health insurance; it excludes investment. 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000000"/>
                </a:solidFill>
                <a:latin typeface="+mj-lt"/>
              </a:rPr>
              <a:t>Source:  </a:t>
            </a:r>
            <a:r>
              <a:rPr lang="en-US" sz="1100" dirty="0" err="1">
                <a:solidFill>
                  <a:srgbClr val="000000"/>
                </a:solidFill>
                <a:latin typeface="+mj-lt"/>
              </a:rPr>
              <a:t>Organisation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 for Economic Co-operation and Development. “OECD Health Data: Health Expenditures and Financing”, OECD Health Statistics Data from internet subscription database. </a:t>
            </a:r>
            <a:r>
              <a:rPr lang="en-US" sz="1100" dirty="0">
                <a:solidFill>
                  <a:srgbClr val="000000"/>
                </a:solidFill>
                <a:latin typeface="+mj-lt"/>
                <a:hlinkClick r:id="rId5"/>
              </a:rPr>
              <a:t>http://www.oecd-library.org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, data accessed on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03/04/13.</a:t>
            </a:r>
            <a:endParaRPr lang="en-US" sz="11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02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Per Capita Total Current Health Care Expenditures, U.S. and Selected Countries,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 Capita Total Current Health Care Expenditures, U.S. and Selected Countries, 2010</dc:title>
  <dc:creator>NirmitaP</dc:creator>
  <cp:lastModifiedBy>NirmitaP</cp:lastModifiedBy>
  <cp:revision>1</cp:revision>
  <dcterms:created xsi:type="dcterms:W3CDTF">2013-03-08T16:32:03Z</dcterms:created>
  <dcterms:modified xsi:type="dcterms:W3CDTF">2013-03-08T16:32:03Z</dcterms:modified>
</cp:coreProperties>
</file>