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Children (0-18)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2010*</c:v>
                </c:pt>
                <c:pt idx="4">
                  <c:v>2011*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8.6</c:v>
                </c:pt>
                <c:pt idx="1">
                  <c:v>7.8</c:v>
                </c:pt>
                <c:pt idx="2">
                  <c:v>8.1</c:v>
                </c:pt>
                <c:pt idx="3">
                  <c:v>7.9</c:v>
                </c:pt>
                <c:pt idx="4">
                  <c:v>7.6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Nonelderly Adults (19-64)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2010*</c:v>
                </c:pt>
                <c:pt idx="4">
                  <c:v>2011*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34.9</c:v>
                </c:pt>
                <c:pt idx="1">
                  <c:v>36.4</c:v>
                </c:pt>
                <c:pt idx="2">
                  <c:v>40.299999999999997</c:v>
                </c:pt>
                <c:pt idx="3">
                  <c:v>41.2</c:v>
                </c:pt>
                <c:pt idx="4">
                  <c:v>40.299999999999997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563136"/>
        <c:axId val="135564672"/>
      </c:barChart>
      <c:catAx>
        <c:axId val="13556313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accent1"/>
            </a:solidFill>
          </a:ln>
        </c:spPr>
        <c:txPr>
          <a:bodyPr/>
          <a:lstStyle/>
          <a:p>
            <a:pPr>
              <a:defRPr b="1"/>
            </a:pPr>
            <a:endParaRPr lang="en-US"/>
          </a:p>
        </c:txPr>
        <c:crossAx val="135564672"/>
        <c:crosses val="autoZero"/>
        <c:auto val="1"/>
        <c:lblAlgn val="ctr"/>
        <c:lblOffset val="100"/>
        <c:noMultiLvlLbl val="0"/>
      </c:catAx>
      <c:valAx>
        <c:axId val="1355646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5563136"/>
        <c:crosses val="autoZero"/>
        <c:crossBetween val="between"/>
      </c:valAx>
      <c:spPr>
        <a:ln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en-US"/>
          </a:p>
        </c:txPr>
      </c:legendEntry>
      <c:layout>
        <c:manualLayout>
          <c:xMode val="edge"/>
          <c:yMode val="edge"/>
          <c:x val="0.3361743020758769"/>
          <c:y val="1.6666666666666666E-2"/>
          <c:w val="0.66197888332140298"/>
          <c:h val="8.021916010498687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0.05038</cdr:x>
      <cdr:y>0.07777</cdr:y>
    </cdr:from>
    <cdr:to>
      <cdr:x>0.35947</cdr:x>
      <cdr:y>0.12777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2284" y="355578"/>
          <a:ext cx="2590761" cy="228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 smtClean="0">
              <a:solidFill>
                <a:schemeClr val="tx1"/>
              </a:solidFill>
            </a:rPr>
            <a:t>In Millions:</a:t>
          </a:r>
          <a:endParaRPr lang="en-US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0.26364</cdr:x>
      <cdr:y>0.23333</cdr:y>
    </cdr:from>
    <cdr:to>
      <cdr:x>0.35455</cdr:x>
      <cdr:y>0.31411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09800" y="1066800"/>
          <a:ext cx="7620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Meta Offc Pro"/>
              <a:cs typeface="Meta Offc Pro"/>
            </a:rPr>
            <a:t>44.2</a:t>
          </a:r>
        </a:p>
      </cdr:txBody>
    </cdr:sp>
  </cdr:relSizeAnchor>
  <cdr:relSizeAnchor xmlns:cdr="http://schemas.openxmlformats.org/drawingml/2006/chartDrawing">
    <cdr:from>
      <cdr:x>0.45455</cdr:x>
      <cdr:y>0.18333</cdr:y>
    </cdr:from>
    <cdr:to>
      <cdr:x>0.54545</cdr:x>
      <cdr:y>0.26411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0000" y="838200"/>
          <a:ext cx="7620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Meta Offc Pro"/>
              <a:cs typeface="Meta Offc Pro"/>
            </a:rPr>
            <a:t>48.3</a:t>
          </a:r>
        </a:p>
      </cdr:txBody>
    </cdr:sp>
  </cdr:relSizeAnchor>
  <cdr:relSizeAnchor xmlns:cdr="http://schemas.openxmlformats.org/drawingml/2006/chartDrawing">
    <cdr:from>
      <cdr:x>0.65455</cdr:x>
      <cdr:y>0.16922</cdr:y>
    </cdr:from>
    <cdr:to>
      <cdr:x>0.73636</cdr:x>
      <cdr:y>0.25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486400" y="773668"/>
          <a:ext cx="685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Meta Offc Pro"/>
              <a:cs typeface="Meta Offc Pro"/>
            </a:rPr>
            <a:t>49.2</a:t>
          </a:r>
        </a:p>
      </cdr:txBody>
    </cdr:sp>
  </cdr:relSizeAnchor>
  <cdr:relSizeAnchor xmlns:cdr="http://schemas.openxmlformats.org/drawingml/2006/chartDrawing">
    <cdr:from>
      <cdr:x>0.84545</cdr:x>
      <cdr:y>0.18333</cdr:y>
    </cdr:from>
    <cdr:to>
      <cdr:x>0.92727</cdr:x>
      <cdr:y>0.26411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086600" y="838200"/>
          <a:ext cx="685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Meta Offc Pro"/>
              <a:cs typeface="Meta Offc Pro"/>
            </a:rPr>
            <a:t>47.9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826FB-AE3F-4540-A8F7-7D14AC799A34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50219-2084-4E68-B6EF-C0FABBBED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0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r>
              <a:rPr lang="en-US" dirty="0" smtClean="0"/>
              <a:t>SS</a:t>
            </a:r>
            <a:r>
              <a:rPr lang="en-US" baseline="0" dirty="0" smtClean="0"/>
              <a:t> 9/28/2012 Updated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6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NOTE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: May not sum to totals  due to rounding. * Applied Census  2010-based population controls. </a:t>
            </a: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SOURCE: KCMU/Urban Institute analysis of 2009 through 2012 ASEC Supplement to the CPS. Holahan J and Chen V. “Changes in Health Insurance Coverage in the Great Recession, 2007-2010.” Kaiser Commission on Medicaid and the  Uninsured. December 2011.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Nonelderly Uninsured </a:t>
            </a:r>
            <a:r>
              <a:rPr lang="en-US" dirty="0" smtClean="0"/>
              <a:t>Individuals, 2007-2011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75493293"/>
              </p:ext>
            </p:extLst>
          </p:nvPr>
        </p:nvGraphicFramePr>
        <p:xfrm>
          <a:off x="304800" y="1219200"/>
          <a:ext cx="8382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2362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43.4</a:t>
            </a:r>
          </a:p>
        </p:txBody>
      </p:sp>
    </p:spTree>
    <p:extLst>
      <p:ext uri="{BB962C8B-B14F-4D97-AF65-F5344CB8AC3E}">
        <p14:creationId xmlns:p14="http://schemas.microsoft.com/office/powerpoint/2010/main" val="42866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Number of Nonelderly Uninsured Individuals, 2007-2011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of Nonelderly Uninsured Individuals, 2007-2011</dc:title>
  <dc:creator>Elizabeth Kricfalusi</dc:creator>
  <cp:lastModifiedBy>Elizabeth Kricfalusi</cp:lastModifiedBy>
  <cp:revision>1</cp:revision>
  <dcterms:created xsi:type="dcterms:W3CDTF">2013-03-13T20:00:11Z</dcterms:created>
  <dcterms:modified xsi:type="dcterms:W3CDTF">2013-03-13T20:00:11Z</dcterms:modified>
</cp:coreProperties>
</file>