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342306529369962"/>
          <c:y val="6.7459322678425724E-3"/>
          <c:w val="0.72694158019843769"/>
          <c:h val="0.94444444444444453"/>
        </c:manualLayout>
      </c:layout>
      <c:barChart>
        <c:barDir val="bar"/>
        <c:grouping val="clustered"/>
        <c:varyColors val="0"/>
        <c:ser>
          <c:idx val="0"/>
          <c:order val="0"/>
          <c:spPr>
            <a:ln>
              <a:solidFill>
                <a:schemeClr val="tx1"/>
              </a:solidFill>
            </a:ln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Sheet1!$A$1:$J$1</c:f>
              <c:strCache>
                <c:ptCount val="10"/>
                <c:pt idx="0">
                  <c:v>North Carolina</c:v>
                </c:pt>
                <c:pt idx="1">
                  <c:v>Maryland</c:v>
                </c:pt>
                <c:pt idx="2">
                  <c:v>Pennsylvania</c:v>
                </c:pt>
                <c:pt idx="3">
                  <c:v>Illinois</c:v>
                </c:pt>
                <c:pt idx="4">
                  <c:v>Georgia</c:v>
                </c:pt>
                <c:pt idx="5">
                  <c:v>New Jersey</c:v>
                </c:pt>
                <c:pt idx="6">
                  <c:v>Texas</c:v>
                </c:pt>
                <c:pt idx="7">
                  <c:v>Florida</c:v>
                </c:pt>
                <c:pt idx="8">
                  <c:v>California</c:v>
                </c:pt>
                <c:pt idx="9">
                  <c:v>New York</c:v>
                </c:pt>
              </c:strCache>
            </c:strRef>
          </c:cat>
          <c:val>
            <c:numRef>
              <c:f>Sheet1!$A$2:$J$2</c:f>
              <c:numCache>
                <c:formatCode>0</c:formatCode>
                <c:ptCount val="10"/>
                <c:pt idx="0">
                  <c:v>24476</c:v>
                </c:pt>
                <c:pt idx="1">
                  <c:v>30558</c:v>
                </c:pt>
                <c:pt idx="2">
                  <c:v>31468</c:v>
                </c:pt>
                <c:pt idx="3">
                  <c:v>31884</c:v>
                </c:pt>
                <c:pt idx="4">
                  <c:v>33920</c:v>
                </c:pt>
                <c:pt idx="5">
                  <c:v>35860</c:v>
                </c:pt>
                <c:pt idx="6">
                  <c:v>64498</c:v>
                </c:pt>
                <c:pt idx="7">
                  <c:v>94897</c:v>
                </c:pt>
                <c:pt idx="8">
                  <c:v>111666</c:v>
                </c:pt>
                <c:pt idx="9">
                  <c:v>132523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8197632"/>
        <c:axId val="118215808"/>
      </c:barChart>
      <c:catAx>
        <c:axId val="1181976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8215808"/>
        <c:crosses val="autoZero"/>
        <c:auto val="1"/>
        <c:lblAlgn val="ctr"/>
        <c:lblOffset val="100"/>
        <c:noMultiLvlLbl val="0"/>
      </c:catAx>
      <c:valAx>
        <c:axId val="118215808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one"/>
        <c:crossAx val="1181976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B763D-0ED7-4DE4-A872-14BFAA2B3325}" type="datetimeFigureOut">
              <a:rPr lang="en-US" smtClean="0"/>
              <a:t>3/11/2013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79983-13B7-4A18-A947-5BC67ADB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51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2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438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426391"/>
              </p:ext>
            </p:extLst>
          </p:nvPr>
        </p:nvGraphicFramePr>
        <p:xfrm>
          <a:off x="22538" y="1295400"/>
          <a:ext cx="9121462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Number of Adults/Adolescents Estimated to be Living with an HIV Diagnosis, Top 10 States, </a:t>
            </a:r>
            <a:r>
              <a:rPr lang="en-US" sz="2400" dirty="0"/>
              <a:t>United States, </a:t>
            </a:r>
            <a:r>
              <a:rPr lang="en-US" sz="2400" dirty="0" smtClean="0"/>
              <a:t>year-end 2010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NOTES: </a:t>
            </a:r>
            <a:r>
              <a:rPr lang="en-US" dirty="0"/>
              <a:t>Data are estimates for adults/adolescents </a:t>
            </a:r>
            <a:r>
              <a:rPr lang="en-US" dirty="0" smtClean="0"/>
              <a:t>aged 13 </a:t>
            </a:r>
            <a:r>
              <a:rPr lang="en-US" dirty="0"/>
              <a:t>and older </a:t>
            </a:r>
            <a:r>
              <a:rPr lang="en-US" dirty="0" smtClean="0"/>
              <a:t>in all 50 states, the District of Columbia, and Puerto Rico. </a:t>
            </a:r>
            <a:endParaRPr lang="en-US" dirty="0"/>
          </a:p>
          <a:p>
            <a:r>
              <a:rPr lang="en-US" dirty="0"/>
              <a:t>SOURCE: </a:t>
            </a:r>
            <a:r>
              <a:rPr lang="en-US" dirty="0" smtClean="0"/>
              <a:t>CDC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National Center for HIV/AIDS, Viral Hepatitis, STD, and TB Prevention </a:t>
            </a:r>
            <a:r>
              <a:rPr lang="en-US" dirty="0" smtClean="0"/>
              <a:t>Atlas.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42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KFF Slide Template</Template>
  <TotalTime>1055</TotalTime>
  <Words>66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Number of Adults/Adolescents Estimated to be Living with an HIV Diagnosis, Top 10 States, United States, year-end 2010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Kaiser Slides Upgrade - New Format - Master Set - Domestic HIV</dc:title>
  <dc:creator>Jennifer Huang</dc:creator>
  <dc:description>Number of Adults/Adolescents Estimated to be Living with an HIV Diagnosis, Top 10 States, United States, year-end 2010</dc:description>
  <cp:lastModifiedBy>Sam Ross</cp:lastModifiedBy>
  <cp:revision>63</cp:revision>
  <cp:lastPrinted>2013-02-21T21:24:09Z</cp:lastPrinted>
  <dcterms:created xsi:type="dcterms:W3CDTF">2013-02-04T19:06:20Z</dcterms:created>
  <dcterms:modified xsi:type="dcterms:W3CDTF">2013-03-11T17:53:30Z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Kaiser Slides Upgrade - New Format - Master Set - Domestic HIV</vt:lpwstr>
  </property>
  <property fmtid="{D5CDD505-2E9C-101B-9397-08002B2CF9AE}" pid="3" name="SlideDescription">
    <vt:lpwstr>Number of Adults/Adolescents Estimated to be Living with an HIV Diagnosis, Top 10 States, United States, year-end 2010</vt:lpwstr>
  </property>
</Properties>
</file>