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002126151665484"/>
          <c:y val="0"/>
          <c:w val="0.45995747696669032"/>
          <c:h val="0.8194444444444444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0.16351880890863127"/>
                  <c:y val="1.03316630875686E-2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5043477290356425"/>
                  <c:y val="0.17803030303030304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9.7004748963431309E-2"/>
                  <c:y val="-0.1962312097351467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White</c:v>
                </c:pt>
                <c:pt idx="1">
                  <c:v>Hispanic</c:v>
                </c:pt>
                <c:pt idx="2">
                  <c:v>Black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0.45</c:v>
                </c:pt>
                <c:pt idx="1">
                  <c:v>0.32</c:v>
                </c:pt>
                <c:pt idx="2">
                  <c:v>0.15</c:v>
                </c:pt>
                <c:pt idx="3">
                  <c:v>0.08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93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0.22901</cdr:x>
      <cdr:y>0.87279</cdr:y>
    </cdr:from>
    <cdr:to>
      <cdr:x>0.77331</cdr:x>
      <cdr:y>0.96459</cdr:y>
    </cdr:to>
    <cdr:sp macro="" textlink="">
      <cdr:nvSpPr>
        <cdr:cNvPr id="2" name="TextBox 9"/>
        <cdr:cNvSpPr txBox="1"/>
      </cdr:nvSpPr>
      <cdr:spPr>
        <a:xfrm xmlns:a="http://schemas.openxmlformats.org/drawingml/2006/main">
          <a:off x="2051930" y="4389437"/>
          <a:ext cx="4876846" cy="4616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400" b="1" dirty="0" smtClean="0">
              <a:latin typeface="Meta Offc Pro"/>
              <a:cs typeface="Meta Offc Pro"/>
            </a:rPr>
            <a:t>Total Uninsured: 47.9 Million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12126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8938801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91440" y="6309360"/>
            <a:ext cx="8321040" cy="548640"/>
          </a:xfrm>
        </p:spPr>
        <p:txBody>
          <a:bodyPr/>
          <a:lstStyle/>
          <a:p>
            <a:r>
              <a:rPr lang="en-US" dirty="0" smtClean="0"/>
              <a:t>Includes </a:t>
            </a:r>
            <a:r>
              <a:rPr lang="en-US" dirty="0"/>
              <a:t>nonelderly individuals 0-64. Other includes Asian/Pacific Islander, American Indian/Alaska Native, and two or more races.</a:t>
            </a:r>
          </a:p>
          <a:p>
            <a:r>
              <a:rPr lang="en-US" dirty="0"/>
              <a:t>Source: Urban Institute and KCMU estimates based on the Census Bureau's March 2012 Current Population Survey  Annual Social and Economic Supplement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Nonelderly Uninsured by Race/ Ethnicity, 2011</a:t>
            </a:r>
            <a:endParaRPr lang="en-US" dirty="0"/>
          </a:p>
        </p:txBody>
      </p:sp>
      <p:sp>
        <p:nvSpPr>
          <p:cNvPr id="8" name="Right Brace 7"/>
          <p:cNvSpPr/>
          <p:nvPr/>
        </p:nvSpPr>
        <p:spPr>
          <a:xfrm>
            <a:off x="7006644" y="1524000"/>
            <a:ext cx="381000" cy="3429000"/>
          </a:xfrm>
          <a:prstGeom prst="rightBrace">
            <a:avLst>
              <a:gd name="adj1" fmla="val 147669"/>
              <a:gd name="adj2" fmla="val 49223"/>
            </a:avLst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391400" y="3166646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Meta Offc Pro"/>
                <a:cs typeface="Meta Offc Pro"/>
              </a:rPr>
              <a:t>55%</a:t>
            </a:r>
          </a:p>
        </p:txBody>
      </p:sp>
    </p:spTree>
    <p:extLst>
      <p:ext uri="{BB962C8B-B14F-4D97-AF65-F5344CB8AC3E}">
        <p14:creationId xmlns:p14="http://schemas.microsoft.com/office/powerpoint/2010/main" val="56927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61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Nonelderly Uninsured by Race/ Ethnicity, 2011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Nonelderly Uninsured by Race/ Ethnicity, 2011</dc:title>
  <dc:creator>Jamie Firth</dc:creator>
  <cp:lastModifiedBy>Jamie Firth</cp:lastModifiedBy>
  <cp:revision>1</cp:revision>
  <dcterms:created xsi:type="dcterms:W3CDTF">2013-03-15T22:22:20Z</dcterms:created>
  <dcterms:modified xsi:type="dcterms:W3CDTF">2013-03-15T22:22:24Z</dcterms:modified>
</cp:coreProperties>
</file>