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177926288625685E-2"/>
          <c:y val="8.8134653945851835E-2"/>
          <c:w val="0.90728313372593117"/>
          <c:h val="0.8041508087842108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Black</a:t>
                    </a:r>
                    <a:br>
                      <a:rPr lang="en-US" smtClean="0"/>
                    </a:br>
                    <a:r>
                      <a:rPr lang="en-US" smtClean="0"/>
                      <a:t>44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13-24</a:t>
                    </a:r>
                    <a:br>
                      <a:rPr lang="en-US" smtClean="0"/>
                    </a:br>
                    <a:r>
                      <a:rPr lang="en-US" smtClean="0"/>
                      <a:t>26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MSM</a:t>
                    </a:r>
                    <a:br>
                      <a:rPr lang="en-US" smtClean="0"/>
                    </a:br>
                    <a:r>
                      <a:rPr lang="en-US" smtClean="0"/>
                      <a:t>63</a:t>
                    </a:r>
                    <a:r>
                      <a:rPr lang="en-US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&lt;1%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&lt;1%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Race/Ethnicity</c:v>
                </c:pt>
                <c:pt idx="1">
                  <c:v>Age</c:v>
                </c:pt>
                <c:pt idx="2">
                  <c:v>Transmission Category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0.44</c:v>
                </c:pt>
                <c:pt idx="1">
                  <c:v>0.26</c:v>
                </c:pt>
                <c:pt idx="2">
                  <c:v>0.63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White</a:t>
                    </a:r>
                    <a:br>
                      <a:rPr lang="en-US" dirty="0" smtClean="0"/>
                    </a:br>
                    <a:r>
                      <a:rPr lang="en-US" dirty="0" smtClean="0"/>
                      <a:t>31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25-34</a:t>
                    </a:r>
                    <a:br>
                      <a:rPr lang="en-US" smtClean="0"/>
                    </a:br>
                    <a:r>
                      <a:rPr lang="en-US" smtClean="0"/>
                      <a:t>31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Heterosexual</a:t>
                    </a:r>
                    <a:br>
                      <a:rPr lang="en-US" smtClean="0"/>
                    </a:br>
                    <a:r>
                      <a:rPr lang="en-US" smtClean="0"/>
                      <a:t>25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Race/Ethnicity</c:v>
                </c:pt>
                <c:pt idx="1">
                  <c:v>Age</c:v>
                </c:pt>
                <c:pt idx="2">
                  <c:v>Transmission Category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0.31</c:v>
                </c:pt>
                <c:pt idx="1">
                  <c:v>0.31</c:v>
                </c:pt>
                <c:pt idx="2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Latino</a:t>
                    </a:r>
                    <a:br>
                      <a:rPr lang="en-US" dirty="0" smtClean="0"/>
                    </a:br>
                    <a:r>
                      <a:rPr lang="en-US" dirty="0" smtClean="0"/>
                      <a:t>21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35-44</a:t>
                    </a:r>
                    <a:br>
                      <a:rPr lang="en-US" smtClean="0"/>
                    </a:br>
                    <a:r>
                      <a:rPr lang="en-US" smtClean="0"/>
                      <a:t>24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IDU 8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Race/Ethnicity</c:v>
                </c:pt>
                <c:pt idx="1">
                  <c:v>Age</c:v>
                </c:pt>
                <c:pt idx="2">
                  <c:v>Transmission Category</c:v>
                </c:pt>
              </c:strCache>
            </c:strRef>
          </c:cat>
          <c:val>
            <c:numRef>
              <c:f>Sheet1!$B$4:$D$4</c:f>
              <c:numCache>
                <c:formatCode>0%</c:formatCode>
                <c:ptCount val="3"/>
                <c:pt idx="0">
                  <c:v>0.21</c:v>
                </c:pt>
                <c:pt idx="1">
                  <c:v>0.24</c:v>
                </c:pt>
                <c:pt idx="2">
                  <c:v>0.08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6.5442179324514516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tx1"/>
                        </a:solidFill>
                      </a:defRPr>
                    </a:pPr>
                    <a:r>
                      <a:rPr lang="en-US" smtClean="0">
                        <a:solidFill>
                          <a:schemeClr val="tx1"/>
                        </a:solidFill>
                      </a:rPr>
                      <a:t>Other 4</a:t>
                    </a:r>
                    <a:r>
                      <a:rPr lang="en-US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45-54</a:t>
                    </a:r>
                    <a:br>
                      <a:rPr lang="en-US" smtClean="0"/>
                    </a:br>
                    <a:r>
                      <a:rPr lang="en-US" smtClean="0"/>
                      <a:t>15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6301329980811222"/>
                  <c:y val="5.9492677364886629E-3"/>
                </c:manualLayout>
              </c:layout>
              <c:tx>
                <c:rich>
                  <a:bodyPr/>
                  <a:lstStyle/>
                  <a:p>
                    <a:pPr>
                      <a:defRPr sz="1500">
                        <a:solidFill>
                          <a:schemeClr val="tx1"/>
                        </a:solidFill>
                      </a:defRPr>
                    </a:pPr>
                    <a:r>
                      <a:rPr lang="en-US" sz="1500" smtClean="0">
                        <a:solidFill>
                          <a:schemeClr val="tx1"/>
                        </a:solidFill>
                      </a:rPr>
                      <a:t>MSM-IDU</a:t>
                    </a:r>
                    <a:r>
                      <a:rPr lang="en-US" sz="1500" baseline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sz="1500" smtClean="0">
                        <a:solidFill>
                          <a:schemeClr val="tx1"/>
                        </a:solidFill>
                      </a:rPr>
                      <a:t>3</a:t>
                    </a:r>
                    <a:r>
                      <a:rPr lang="en-US" sz="150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Race/Ethnicity</c:v>
                </c:pt>
                <c:pt idx="1">
                  <c:v>Age</c:v>
                </c:pt>
                <c:pt idx="2">
                  <c:v>Transmission Category</c:v>
                </c:pt>
              </c:strCache>
            </c:strRef>
          </c:cat>
          <c:val>
            <c:numRef>
              <c:f>Sheet1!$B$5:$D$5</c:f>
              <c:numCache>
                <c:formatCode>0%</c:formatCode>
                <c:ptCount val="3"/>
                <c:pt idx="0">
                  <c:v>0.04</c:v>
                </c:pt>
                <c:pt idx="1">
                  <c:v>0.15</c:v>
                </c:pt>
                <c:pt idx="2">
                  <c:v>0.03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-5.9492677364886642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55+ 5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Race/Ethnicity</c:v>
                </c:pt>
                <c:pt idx="1">
                  <c:v>Age</c:v>
                </c:pt>
                <c:pt idx="2">
                  <c:v>Transmission Category</c:v>
                </c:pt>
              </c:strCache>
            </c:strRef>
          </c:cat>
          <c:val>
            <c:numRef>
              <c:f>Sheet1!$B$6:$D$6</c:f>
              <c:numCache>
                <c:formatCode>0%</c:formatCode>
                <c:ptCount val="3"/>
                <c:pt idx="1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120047872"/>
        <c:axId val="121710080"/>
      </c:barChart>
      <c:catAx>
        <c:axId val="120047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21710080"/>
        <c:crosses val="autoZero"/>
        <c:auto val="1"/>
        <c:lblAlgn val="ctr"/>
        <c:lblOffset val="100"/>
        <c:noMultiLvlLbl val="0"/>
      </c:catAx>
      <c:valAx>
        <c:axId val="12171008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20047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229C8-CCD8-4BEB-BEB4-350CABD5141F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2A179-18A9-4D73-8528-4E340498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63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44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097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449270"/>
              </p:ext>
            </p:extLst>
          </p:nvPr>
        </p:nvGraphicFramePr>
        <p:xfrm>
          <a:off x="-1772" y="1221432"/>
          <a:ext cx="9067800" cy="4269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NOTES: </a:t>
            </a:r>
            <a:r>
              <a:rPr lang="en-US" dirty="0"/>
              <a:t>MSM=Male-to-male sexual </a:t>
            </a:r>
            <a:r>
              <a:rPr lang="en-US" dirty="0" smtClean="0"/>
              <a:t>contact (gay and bisexual men); </a:t>
            </a:r>
            <a:r>
              <a:rPr lang="en-US" dirty="0"/>
              <a:t>IDU=Injection drug </a:t>
            </a:r>
            <a:r>
              <a:rPr lang="en-US" dirty="0" smtClean="0"/>
              <a:t>use. </a:t>
            </a:r>
            <a:r>
              <a:rPr lang="en-US" dirty="0"/>
              <a:t>Data are </a:t>
            </a:r>
            <a:r>
              <a:rPr lang="en-US" dirty="0" smtClean="0"/>
              <a:t>estimates for adults/adolescents aged 13 and older and do not include U.S. dependent areas.</a:t>
            </a:r>
            <a:endParaRPr lang="en-US" dirty="0"/>
          </a:p>
          <a:p>
            <a:r>
              <a:rPr lang="en-US" dirty="0"/>
              <a:t>SOURCE: </a:t>
            </a:r>
            <a:r>
              <a:rPr lang="en-US" dirty="0" smtClean="0"/>
              <a:t>CDC, HIV Surveillance Supplemental Report, Vol. 17, No. 4; December 2012.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HIV Infections in </a:t>
            </a:r>
            <a:r>
              <a:rPr lang="en-US" dirty="0" smtClean="0"/>
              <a:t>the U.S., </a:t>
            </a:r>
            <a:r>
              <a:rPr lang="en-US" dirty="0"/>
              <a:t>by Select Characteristics, </a:t>
            </a:r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477000" y="1219200"/>
            <a:ext cx="1143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>
                <a:latin typeface="Meta Offc Pro"/>
                <a:cs typeface="Meta Offc Pro"/>
              </a:rPr>
              <a:t>Other &lt;1%</a:t>
            </a:r>
          </a:p>
        </p:txBody>
      </p:sp>
    </p:spTree>
    <p:extLst>
      <p:ext uri="{BB962C8B-B14F-4D97-AF65-F5344CB8AC3E}">
        <p14:creationId xmlns:p14="http://schemas.microsoft.com/office/powerpoint/2010/main" val="32761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KFF Slide Template</Template>
  <TotalTime>1055</TotalTime>
  <Words>98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New HIV Infections in the U.S., by Select Characteristics, 2010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Kaiser Slides Upgrade - New Format - Master Set - Domestic HIV</dc:title>
  <dc:creator>Jennifer Huang</dc:creator>
  <dc:description>New HIV Infections in the U.S., by Select Characteristics, 2010</dc:description>
  <cp:lastModifiedBy>Sam Ross</cp:lastModifiedBy>
  <cp:revision>63</cp:revision>
  <cp:lastPrinted>2013-02-21T21:24:09Z</cp:lastPrinted>
  <dcterms:created xsi:type="dcterms:W3CDTF">2013-02-04T19:06:20Z</dcterms:created>
  <dcterms:modified xsi:type="dcterms:W3CDTF">2013-03-11T17:53:27Z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Kaiser Slides Upgrade - New Format - Master Set - Domestic HIV</vt:lpwstr>
  </property>
  <property fmtid="{D5CDD505-2E9C-101B-9397-08002B2CF9AE}" pid="3" name="SlideDescription">
    <vt:lpwstr>New HIV Infections in the U.S., by Select Characteristics, 2010</vt:lpwstr>
  </property>
</Properties>
</file>