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03854701089189E-2"/>
          <c:y val="3.3101033737938379E-2"/>
          <c:w val="0.82039276797717353"/>
          <c:h val="0.8856509743598493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312499228630898"/>
                  <c:y val="0.1411230225719243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5393526501096377"/>
                  <c:y val="-2.8828781167387279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1.5335906741657055E-2"/>
                  <c:y val="2.37534514646714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Sheet1!$A$2:$D$2</c:f>
              <c:strCache>
                <c:ptCount val="4"/>
                <c:pt idx="0">
                  <c:v>Black</c:v>
                </c:pt>
                <c:pt idx="1">
                  <c:v>White</c:v>
                </c:pt>
                <c:pt idx="2">
                  <c:v>Latina</c:v>
                </c:pt>
                <c:pt idx="3">
                  <c:v>Other</c:v>
                </c:pt>
              </c:strCache>
            </c:strRef>
          </c:cat>
          <c:val>
            <c:numRef>
              <c:f>Sheet1!$A$3:$D$3</c:f>
              <c:numCache>
                <c:formatCode>0.0%</c:formatCode>
                <c:ptCount val="4"/>
                <c:pt idx="0">
                  <c:v>0.64000000000000012</c:v>
                </c:pt>
                <c:pt idx="1">
                  <c:v>0.18000000000000002</c:v>
                </c:pt>
                <c:pt idx="2">
                  <c:v>0.15000000000000002</c:v>
                </c:pt>
                <c:pt idx="3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03854701089189E-2"/>
          <c:y val="3.3101033737938379E-2"/>
          <c:w val="0.82039276797717353"/>
          <c:h val="0.8856509743598493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.22382191065767112"/>
                  <c:y val="8.6148878831747003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4073927530750103"/>
                  <c:y val="0.16148312382735705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398137049844118"/>
                  <c:y val="-0.15777582192553119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3.0975763159314898E-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Sheet1!$A$2:$D$2</c:f>
              <c:strCache>
                <c:ptCount val="4"/>
                <c:pt idx="0">
                  <c:v>Black</c:v>
                </c:pt>
                <c:pt idx="1">
                  <c:v>White</c:v>
                </c:pt>
                <c:pt idx="2">
                  <c:v>Latino</c:v>
                </c:pt>
                <c:pt idx="3">
                  <c:v>Other</c:v>
                </c:pt>
              </c:strCache>
            </c:strRef>
          </c:cat>
          <c:val>
            <c:numRef>
              <c:f>Sheet1!$A$3:$D$3</c:f>
              <c:numCache>
                <c:formatCode>0.0%</c:formatCode>
                <c:ptCount val="4"/>
                <c:pt idx="0">
                  <c:v>0.39000000000000007</c:v>
                </c:pt>
                <c:pt idx="1">
                  <c:v>0.35000000000000003</c:v>
                </c:pt>
                <c:pt idx="2">
                  <c:v>0.22</c:v>
                </c:pt>
                <c:pt idx="3">
                  <c:v>4.0000000000000008E-2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2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58159-615C-4C8F-A568-EA366B212908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AC225-69A5-4BC7-B402-4A043982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7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B09ED-D94E-40C7-B194-15D83AFD1935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0094" y="181132"/>
            <a:ext cx="5365577" cy="4045783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2579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93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/>
              <a:t>New </a:t>
            </a:r>
            <a:r>
              <a:rPr lang="en-US" sz="3000" dirty="0" smtClean="0"/>
              <a:t>HIV Infections </a:t>
            </a:r>
            <a:r>
              <a:rPr lang="en-US" sz="3000" dirty="0"/>
              <a:t>by Race/Ethnicity and Sex, United States, 2010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NOTE: Data are estimates for adults/adolescents aged 13 and </a:t>
            </a:r>
            <a:r>
              <a:rPr lang="en-US" dirty="0" smtClean="0"/>
              <a:t>older and do not include U.S. dependent areas. </a:t>
            </a:r>
            <a:endParaRPr lang="en-US" dirty="0"/>
          </a:p>
          <a:p>
            <a:r>
              <a:rPr lang="en-US" dirty="0"/>
              <a:t>SOURCE: CDC, HIV Surveillance Supplemental Report, Vol. 17, No. 4; December 2012.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4775200" y="1535668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b="1" dirty="0" smtClean="0">
                <a:solidFill>
                  <a:srgbClr val="000000"/>
                </a:solidFill>
                <a:cs typeface="Calibri" pitchFamily="34" charset="0"/>
              </a:rPr>
              <a:t>Men</a:t>
            </a:r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304800" y="1538522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b="1" dirty="0" smtClean="0">
                <a:solidFill>
                  <a:srgbClr val="000000"/>
                </a:solidFill>
                <a:cs typeface="Calibri" pitchFamily="34" charset="0"/>
              </a:rPr>
              <a:t>Women</a:t>
            </a:r>
            <a:endParaRPr lang="en-US" sz="1400" b="1" dirty="0">
              <a:solidFill>
                <a:srgbClr val="000000"/>
              </a:solidFill>
              <a:cs typeface="Calibri" pitchFamily="34" charset="0"/>
            </a:endParaRPr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540028"/>
              </p:ext>
            </p:extLst>
          </p:nvPr>
        </p:nvGraphicFramePr>
        <p:xfrm>
          <a:off x="304800" y="1907854"/>
          <a:ext cx="4132263" cy="37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7310077"/>
              </p:ext>
            </p:extLst>
          </p:nvPr>
        </p:nvGraphicFramePr>
        <p:xfrm>
          <a:off x="4859337" y="1896186"/>
          <a:ext cx="4132263" cy="37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6692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56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New HIV Infections by Race/Ethnicity and Sex, United States,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New HIV Infections by Race/Ethnicity and Sex, United States, 2010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New HIV Infections by Race/Ethnicity and Sex, United States, 2010</vt:lpwstr>
  </property>
</Properties>
</file>