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8.0724634932517553E-2"/>
          <c:y val="2.6599119962945818E-2"/>
          <c:w val="0.9150401836969001"/>
          <c:h val="0.82436260623229451"/>
        </c:manualLayout>
      </c:layout>
      <c:lineChart>
        <c:grouping val="standard"/>
        <c:varyColors val="0"/>
        <c:ser>
          <c:idx val="0"/>
          <c:order val="0"/>
          <c:tx>
            <c:strRef>
              <c:f>Sheet1!$A$2</c:f>
              <c:strCache>
                <c:ptCount val="1"/>
              </c:strCache>
            </c:strRef>
          </c:tx>
          <c:spPr>
            <a:ln w="31690">
              <a:solidFill>
                <a:schemeClr val="accent1"/>
              </a:solidFill>
              <a:prstDash val="solid"/>
            </a:ln>
          </c:spPr>
          <c:marker>
            <c:symbol val="square"/>
            <c:size val="2"/>
            <c:spPr>
              <a:solidFill>
                <a:schemeClr val="accent1"/>
              </a:solidFill>
              <a:ln>
                <a:solidFill>
                  <a:schemeClr val="tx1"/>
                </a:solidFill>
              </a:ln>
            </c:spPr>
          </c:marker>
          <c:dLbls>
            <c:dLbl>
              <c:idx val="1"/>
              <c:layout>
                <c:manualLayout>
                  <c:x val="-2.1621532644678271E-2"/>
                  <c:y val="5.0446387216303921E-2"/>
                </c:manualLayout>
              </c:layout>
              <c:dLblPos val="r"/>
              <c:showLegendKey val="0"/>
              <c:showVal val="1"/>
              <c:showCatName val="0"/>
              <c:showSerName val="0"/>
              <c:showPercent val="0"/>
              <c:showBubbleSize val="0"/>
            </c:dLbl>
            <c:dLbl>
              <c:idx val="3"/>
              <c:layout>
                <c:manualLayout>
                  <c:x val="-2.8962662402143634E-2"/>
                  <c:y val="6.2068666049097006E-2"/>
                </c:manualLayout>
              </c:layout>
              <c:dLblPos val="r"/>
              <c:showLegendKey val="0"/>
              <c:showVal val="1"/>
              <c:showCatName val="0"/>
              <c:showSerName val="0"/>
              <c:showPercent val="0"/>
              <c:showBubbleSize val="0"/>
            </c:dLbl>
            <c:dLbl>
              <c:idx val="5"/>
              <c:layout>
                <c:manualLayout>
                  <c:x val="-2.7214603963673388E-2"/>
                  <c:y val="5.9315365910143796E-2"/>
                </c:manualLayout>
              </c:layout>
              <c:dLblPos val="r"/>
              <c:showLegendKey val="0"/>
              <c:showVal val="1"/>
              <c:showCatName val="0"/>
              <c:showSerName val="0"/>
              <c:showPercent val="0"/>
              <c:showBubbleSize val="0"/>
            </c:dLbl>
            <c:dLbl>
              <c:idx val="7"/>
              <c:layout/>
              <c:dLblPos val="b"/>
              <c:showLegendKey val="0"/>
              <c:showVal val="1"/>
              <c:showCatName val="0"/>
              <c:showSerName val="0"/>
              <c:showPercent val="0"/>
              <c:showBubbleSize val="0"/>
            </c:dLbl>
            <c:dLbl>
              <c:idx val="9"/>
              <c:layout>
                <c:manualLayout>
                  <c:x val="-3.1611647854313557E-2"/>
                  <c:y val="5.4598483094025221E-2"/>
                </c:manualLayout>
              </c:layout>
              <c:dLblPos val="r"/>
              <c:showLegendKey val="0"/>
              <c:showVal val="1"/>
              <c:showCatName val="0"/>
              <c:showSerName val="0"/>
              <c:showPercent val="0"/>
              <c:showBubbleSize val="0"/>
            </c:dLbl>
            <c:dLbl>
              <c:idx val="11"/>
              <c:layout>
                <c:manualLayout>
                  <c:x val="-3.8171489125120354E-2"/>
                  <c:y val="6.5679712830013892E-2"/>
                </c:manualLayout>
              </c:layout>
              <c:dLblPos val="r"/>
              <c:showLegendKey val="0"/>
              <c:showVal val="1"/>
              <c:showCatName val="0"/>
              <c:showSerName val="0"/>
              <c:showPercent val="0"/>
              <c:showBubbleSize val="0"/>
            </c:dLbl>
            <c:dLbl>
              <c:idx val="13"/>
              <c:layout>
                <c:manualLayout>
                  <c:x val="-4.2435038893652022E-2"/>
                  <c:y val="9.3378871730040031E-2"/>
                </c:manualLayout>
              </c:layout>
              <c:dLblPos val="r"/>
              <c:showLegendKey val="0"/>
              <c:showVal val="1"/>
              <c:showCatName val="0"/>
              <c:showSerName val="0"/>
              <c:showPercent val="0"/>
              <c:showBubbleSize val="0"/>
            </c:dLbl>
            <c:dLbl>
              <c:idx val="14"/>
              <c:layout>
                <c:manualLayout>
                  <c:x val="-3.7462604014248335E-2"/>
                  <c:y val="-4.9760884668828297E-2"/>
                </c:manualLayout>
              </c:layout>
              <c:dLblPos val="r"/>
              <c:showLegendKey val="0"/>
              <c:showVal val="1"/>
              <c:showCatName val="0"/>
              <c:showSerName val="0"/>
              <c:showPercent val="0"/>
              <c:showBubbleSize val="0"/>
            </c:dLbl>
            <c:dLbl>
              <c:idx val="15"/>
              <c:layout>
                <c:manualLayout>
                  <c:x val="-6.1639486773382305E-3"/>
                  <c:y val="4.9855257063455304E-2"/>
                </c:manualLayout>
              </c:layout>
              <c:dLblPos val="r"/>
              <c:showLegendKey val="0"/>
              <c:showVal val="1"/>
              <c:showCatName val="0"/>
              <c:showSerName val="0"/>
              <c:showPercent val="0"/>
              <c:showBubbleSize val="0"/>
            </c:dLbl>
            <c:dLbl>
              <c:idx val="16"/>
              <c:layout>
                <c:manualLayout>
                  <c:x val="-4.6103535396006506E-2"/>
                  <c:y val="-2.6559749884205692E-2"/>
                </c:manualLayout>
              </c:layout>
              <c:dLblPos val="r"/>
              <c:showLegendKey val="0"/>
              <c:showVal val="1"/>
              <c:showCatName val="0"/>
              <c:showSerName val="0"/>
              <c:showPercent val="0"/>
              <c:showBubbleSize val="0"/>
            </c:dLbl>
            <c:dLbl>
              <c:idx val="17"/>
              <c:layout>
                <c:manualLayout>
                  <c:x val="-2.2817560073033254E-2"/>
                  <c:y val="6.1401111625752666E-2"/>
                </c:manualLayout>
              </c:layout>
              <c:dLblPos val="r"/>
              <c:showLegendKey val="0"/>
              <c:showVal val="1"/>
              <c:showCatName val="0"/>
              <c:showSerName val="0"/>
              <c:showPercent val="0"/>
              <c:showBubbleSize val="0"/>
            </c:dLbl>
            <c:dLbl>
              <c:idx val="19"/>
              <c:layout>
                <c:manualLayout>
                  <c:x val="-2.8739368959849812E-2"/>
                  <c:y val="5.6842867068087076E-2"/>
                </c:manualLayout>
              </c:layout>
              <c:dLblPos val="r"/>
              <c:showLegendKey val="0"/>
              <c:showVal val="1"/>
              <c:showCatName val="0"/>
              <c:showSerName val="0"/>
              <c:showPercent val="0"/>
              <c:showBubbleSize val="0"/>
            </c:dLbl>
            <c:dLbl>
              <c:idx val="21"/>
              <c:layout>
                <c:manualLayout>
                  <c:x val="-4.292136528194903E-2"/>
                  <c:y val="6.6713177396943185E-2"/>
                </c:manualLayout>
              </c:layout>
              <c:dLblPos val="r"/>
              <c:showLegendKey val="0"/>
              <c:showVal val="1"/>
              <c:showCatName val="0"/>
              <c:showSerName val="0"/>
              <c:showPercent val="0"/>
              <c:showBubbleSize val="0"/>
            </c:dLbl>
            <c:spPr>
              <a:noFill/>
              <a:ln w="25328">
                <a:noFill/>
              </a:ln>
            </c:spPr>
            <c:txPr>
              <a:bodyPr/>
              <a:lstStyle/>
              <a:p>
                <a:pPr>
                  <a:defRPr sz="1200" b="0" i="0" u="none" strike="noStrike" baseline="0">
                    <a:solidFill>
                      <a:schemeClr val="tx1"/>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Sheet1!$B$1:$P$1</c:f>
              <c:numCache>
                <c:formatCode>General</c:formatCode>
                <c:ptCount val="15"/>
                <c:pt idx="0">
                  <c:v>1987</c:v>
                </c:pt>
                <c:pt idx="1">
                  <c:v>1990</c:v>
                </c:pt>
                <c:pt idx="2">
                  <c:v>1995</c:v>
                </c:pt>
                <c:pt idx="3">
                  <c:v>2000</c:v>
                </c:pt>
                <c:pt idx="4">
                  <c:v>2001</c:v>
                </c:pt>
                <c:pt idx="5">
                  <c:v>2002</c:v>
                </c:pt>
                <c:pt idx="6">
                  <c:v>2003</c:v>
                </c:pt>
                <c:pt idx="7">
                  <c:v>2004</c:v>
                </c:pt>
                <c:pt idx="8">
                  <c:v>2005</c:v>
                </c:pt>
                <c:pt idx="9">
                  <c:v>2006</c:v>
                </c:pt>
                <c:pt idx="10">
                  <c:v>2007</c:v>
                </c:pt>
                <c:pt idx="11">
                  <c:v>2008</c:v>
                </c:pt>
                <c:pt idx="12">
                  <c:v>2009</c:v>
                </c:pt>
                <c:pt idx="13">
                  <c:v>2010</c:v>
                </c:pt>
                <c:pt idx="14">
                  <c:v>2011</c:v>
                </c:pt>
              </c:numCache>
            </c:numRef>
          </c:cat>
          <c:val>
            <c:numRef>
              <c:f>Sheet1!$B$2:$P$2</c:f>
              <c:numCache>
                <c:formatCode>"$"#,##0_);[Red]\("$"#,##0\)</c:formatCode>
                <c:ptCount val="15"/>
                <c:pt idx="0" formatCode="&quot;$&quot;#,##0">
                  <c:v>77.514060742407196</c:v>
                </c:pt>
                <c:pt idx="1">
                  <c:v>163</c:v>
                </c:pt>
                <c:pt idx="2">
                  <c:v>211</c:v>
                </c:pt>
                <c:pt idx="3" formatCode="&quot;$&quot;#,##0">
                  <c:v>265.22486104092974</c:v>
                </c:pt>
                <c:pt idx="4" formatCode="&quot;$&quot;#,##0">
                  <c:v>288.77272727272725</c:v>
                </c:pt>
                <c:pt idx="5" formatCode="&quot;$&quot;#,##0">
                  <c:v>369.84871406959149</c:v>
                </c:pt>
                <c:pt idx="6" formatCode="&quot;$&quot;#,##0">
                  <c:v>450.44760935910477</c:v>
                </c:pt>
                <c:pt idx="7" formatCode="&quot;$&quot;#,##0">
                  <c:v>479.43705220061412</c:v>
                </c:pt>
                <c:pt idx="8" formatCode="&quot;$&quot;#,##0">
                  <c:v>493.18737270875761</c:v>
                </c:pt>
                <c:pt idx="9" formatCode="&quot;$&quot;#,##0">
                  <c:v>514.65482233502541</c:v>
                </c:pt>
                <c:pt idx="10" formatCode="&quot;$&quot;#,##0">
                  <c:v>530.59240506329115</c:v>
                </c:pt>
                <c:pt idx="11" formatCode="&quot;$&quot;#,##0">
                  <c:v>520.95967330270548</c:v>
                </c:pt>
                <c:pt idx="12" formatCode="&quot;$&quot;#,##0">
                  <c:v>512.68318397469693</c:v>
                </c:pt>
                <c:pt idx="13" formatCode="&quot;$&quot;#,##0">
                  <c:v>570.12882447665049</c:v>
                </c:pt>
                <c:pt idx="14" formatCode="&quot;$&quot;#,##0">
                  <c:v>588.65990389749061</c:v>
                </c:pt>
              </c:numCache>
            </c:numRef>
          </c:val>
          <c:smooth val="0"/>
        </c:ser>
        <c:dLbls>
          <c:showLegendKey val="0"/>
          <c:showVal val="0"/>
          <c:showCatName val="0"/>
          <c:showSerName val="0"/>
          <c:showPercent val="0"/>
          <c:showBubbleSize val="0"/>
        </c:dLbls>
        <c:marker val="1"/>
        <c:smooth val="0"/>
        <c:axId val="78528896"/>
        <c:axId val="78531968"/>
      </c:lineChart>
      <c:catAx>
        <c:axId val="78528896"/>
        <c:scaling>
          <c:orientation val="minMax"/>
        </c:scaling>
        <c:delete val="0"/>
        <c:axPos val="b"/>
        <c:numFmt formatCode="General" sourceLinked="1"/>
        <c:majorTickMark val="out"/>
        <c:minorTickMark val="none"/>
        <c:tickLblPos val="nextTo"/>
        <c:spPr>
          <a:ln w="3166">
            <a:solidFill>
              <a:schemeClr val="tx1"/>
            </a:solidFill>
            <a:prstDash val="solid"/>
          </a:ln>
        </c:spPr>
        <c:txPr>
          <a:bodyPr rot="-2700000" vert="horz"/>
          <a:lstStyle/>
          <a:p>
            <a:pPr>
              <a:defRPr sz="1200" b="1" i="0" u="none" strike="noStrike" baseline="0">
                <a:solidFill>
                  <a:schemeClr val="tx1"/>
                </a:solidFill>
                <a:latin typeface="+mj-lt"/>
                <a:ea typeface="Tahoma"/>
                <a:cs typeface="Tahoma"/>
              </a:defRPr>
            </a:pPr>
            <a:endParaRPr lang="en-US"/>
          </a:p>
        </c:txPr>
        <c:crossAx val="78531968"/>
        <c:crosses val="autoZero"/>
        <c:auto val="1"/>
        <c:lblAlgn val="ctr"/>
        <c:lblOffset val="100"/>
        <c:tickMarkSkip val="1"/>
        <c:noMultiLvlLbl val="0"/>
      </c:catAx>
      <c:valAx>
        <c:axId val="78531968"/>
        <c:scaling>
          <c:orientation val="minMax"/>
        </c:scaling>
        <c:delete val="0"/>
        <c:axPos val="l"/>
        <c:numFmt formatCode="&quot;$&quot;#,##0" sourceLinked="1"/>
        <c:majorTickMark val="out"/>
        <c:minorTickMark val="none"/>
        <c:tickLblPos val="nextTo"/>
        <c:spPr>
          <a:ln w="3166">
            <a:solidFill>
              <a:schemeClr val="tx1"/>
            </a:solidFill>
            <a:prstDash val="solid"/>
          </a:ln>
        </c:spPr>
        <c:txPr>
          <a:bodyPr rot="0" vert="horz"/>
          <a:lstStyle/>
          <a:p>
            <a:pPr>
              <a:defRPr sz="1196" b="0" i="0" u="none" strike="noStrike" baseline="0">
                <a:solidFill>
                  <a:schemeClr val="tx1"/>
                </a:solidFill>
                <a:latin typeface="+mj-lt"/>
                <a:ea typeface="Tahoma"/>
                <a:cs typeface="Tahoma"/>
              </a:defRPr>
            </a:pPr>
            <a:endParaRPr lang="en-US"/>
          </a:p>
        </c:txPr>
        <c:crossAx val="78528896"/>
        <c:crosses val="autoZero"/>
        <c:crossBetween val="between"/>
      </c:valAx>
      <c:spPr>
        <a:noFill/>
        <a:ln w="25384">
          <a:noFill/>
        </a:ln>
      </c:spPr>
    </c:plotArea>
    <c:plotVisOnly val="1"/>
    <c:dispBlanksAs val="gap"/>
    <c:showDLblsOverMax val="0"/>
  </c:chart>
  <c:spPr>
    <a:noFill/>
    <a:ln>
      <a:noFill/>
    </a:ln>
  </c:spPr>
  <c:txPr>
    <a:bodyPr/>
    <a:lstStyle/>
    <a:p>
      <a:pPr>
        <a:defRPr sz="1496" b="1" i="0" u="none" strike="noStrike" baseline="0">
          <a:solidFill>
            <a:schemeClr val="tx1"/>
          </a:solidFill>
          <a:latin typeface="Tahoma"/>
          <a:ea typeface="Tahoma"/>
          <a:cs typeface="Tahoma"/>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57522-8947-487B-AF70-1562FEDF4CF4}" type="datetimeFigureOut">
              <a:rPr lang="en-US" smtClean="0"/>
              <a:t>3/8/2013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3892B7-39C0-4A0B-A316-C79871C9CAA3}" type="slidenum">
              <a:rPr lang="en-US" smtClean="0"/>
              <a:t>‹#›</a:t>
            </a:fld>
            <a:endParaRPr lang="en-US"/>
          </a:p>
        </p:txBody>
      </p:sp>
    </p:spTree>
    <p:extLst>
      <p:ext uri="{BB962C8B-B14F-4D97-AF65-F5344CB8AC3E}">
        <p14:creationId xmlns:p14="http://schemas.microsoft.com/office/powerpoint/2010/main" val="3043860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136197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0"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76199" y="76200"/>
            <a:ext cx="8996363" cy="1143000"/>
          </a:xfrm>
          <a:noFill/>
        </p:spPr>
        <p:txBody>
          <a:bodyPr/>
          <a:lstStyle/>
          <a:p>
            <a:r>
              <a:rPr lang="en-US" b="1" dirty="0" smtClean="0"/>
              <a:t>Net Cost of Private Health Insurance, Including Administrative Costs, per Person Covered, 1987-2011 </a:t>
            </a:r>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1439833090"/>
              </p:ext>
            </p:extLst>
          </p:nvPr>
        </p:nvGraphicFramePr>
        <p:xfrm>
          <a:off x="228600" y="1169988"/>
          <a:ext cx="8713787" cy="3596481"/>
        </p:xfrm>
        <a:graphic>
          <a:graphicData uri="http://schemas.openxmlformats.org/drawingml/2006/chart">
            <c:chart xmlns:c="http://schemas.openxmlformats.org/drawingml/2006/chart" xmlns:r="http://schemas.openxmlformats.org/officeDocument/2006/relationships" r:id="rId3"/>
          </a:graphicData>
        </a:graphic>
      </p:graphicFrame>
      <p:sp>
        <p:nvSpPr>
          <p:cNvPr id="1028" name="Rectangle 4"/>
          <p:cNvSpPr>
            <a:spLocks noChangeArrowheads="1"/>
          </p:cNvSpPr>
          <p:nvPr/>
        </p:nvSpPr>
        <p:spPr bwMode="auto">
          <a:xfrm>
            <a:off x="0" y="4953000"/>
            <a:ext cx="8534400" cy="183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p>
            <a:pPr>
              <a:spcAft>
                <a:spcPts val="400"/>
              </a:spcAft>
            </a:pPr>
            <a:r>
              <a:rPr lang="en-US" sz="1100" dirty="0" smtClean="0">
                <a:solidFill>
                  <a:srgbClr val="000000"/>
                </a:solidFill>
              </a:rPr>
              <a:t>NOTE: </a:t>
            </a:r>
            <a:r>
              <a:rPr lang="en-US" sz="1100" dirty="0">
                <a:solidFill>
                  <a:srgbClr val="000000"/>
                </a:solidFill>
              </a:rPr>
              <a:t>These data show the net cost of private health insurance per private enrollee (including Blue Cross/Blue Shield, commercial insurance, HMOs, and self-insured plans), as calculated by the Centers for Medicare and Medicaid Services. Net cost of insurance is the difference between premiums earned and benefits incurred, and includes insurers’ costs of paying bills, advertising, sales commissions, and other administrative costs; net additions/subtractions from reserves; rate credits and dividends; premium taxes; and profits or losses. Private enrollment is estimated by CMS using the Current Population Survey </a:t>
            </a:r>
            <a:r>
              <a:rPr lang="en-US" sz="1100" dirty="0" smtClean="0">
                <a:solidFill>
                  <a:srgbClr val="000000"/>
                </a:solidFill>
              </a:rPr>
              <a:t>and the </a:t>
            </a:r>
            <a:r>
              <a:rPr lang="en-US" sz="1100" dirty="0">
                <a:solidFill>
                  <a:srgbClr val="000000"/>
                </a:solidFill>
              </a:rPr>
              <a:t>National Health Insurance </a:t>
            </a:r>
            <a:r>
              <a:rPr lang="en-US" sz="1100" dirty="0" smtClean="0">
                <a:solidFill>
                  <a:srgbClr val="000000"/>
                </a:solidFill>
              </a:rPr>
              <a:t>Survey. </a:t>
            </a:r>
            <a:endParaRPr lang="en-US" sz="1100" dirty="0">
              <a:solidFill>
                <a:srgbClr val="000000"/>
              </a:solidFill>
            </a:endParaRPr>
          </a:p>
          <a:p>
            <a:pPr>
              <a:spcAft>
                <a:spcPts val="400"/>
              </a:spcAft>
            </a:pPr>
            <a:r>
              <a:rPr lang="en-US" sz="1100" dirty="0" smtClean="0">
                <a:solidFill>
                  <a:srgbClr val="000000"/>
                </a:solidFill>
              </a:rPr>
              <a:t>SOURCE: </a:t>
            </a:r>
            <a:r>
              <a:rPr lang="en-US" sz="1100" dirty="0">
                <a:solidFill>
                  <a:srgbClr val="000000"/>
                </a:solidFill>
              </a:rPr>
              <a:t>Kaiser Family Foundation calculations NHE data from Centers for Medicare and Medicaid Services, Office of the Actuary, National Health Statistics Group, at  </a:t>
            </a:r>
            <a:r>
              <a:rPr lang="en-US" sz="1100" dirty="0">
                <a:solidFill>
                  <a:srgbClr val="000000"/>
                </a:solidFill>
                <a:hlinkClick r:id="rId4"/>
              </a:rPr>
              <a:t>http://www.cms.hhs.gov/NationalHealthExpendData/</a:t>
            </a:r>
            <a:r>
              <a:rPr lang="en-US" sz="1100" dirty="0">
                <a:solidFill>
                  <a:srgbClr val="000000"/>
                </a:solidFill>
              </a:rPr>
              <a:t> (see Historical; National Expenditures by type of service and source of funds, </a:t>
            </a:r>
            <a:r>
              <a:rPr lang="en-US" sz="1100" dirty="0" smtClean="0">
                <a:solidFill>
                  <a:srgbClr val="000000"/>
                </a:solidFill>
              </a:rPr>
              <a:t>CY1960-2011, </a:t>
            </a:r>
            <a:r>
              <a:rPr lang="en-US" sz="1100" dirty="0">
                <a:solidFill>
                  <a:srgbClr val="000000"/>
                </a:solidFill>
              </a:rPr>
              <a:t>file </a:t>
            </a:r>
            <a:r>
              <a:rPr lang="en-US" sz="1100" dirty="0" smtClean="0">
                <a:solidFill>
                  <a:srgbClr val="000000"/>
                </a:solidFill>
              </a:rPr>
              <a:t>nhe2011.zip</a:t>
            </a:r>
            <a:r>
              <a:rPr lang="en-US" sz="1100" dirty="0">
                <a:solidFill>
                  <a:srgbClr val="000000"/>
                </a:solidFill>
              </a:rPr>
              <a:t>, </a:t>
            </a:r>
            <a:r>
              <a:rPr lang="en-US" sz="1100" dirty="0" smtClean="0">
                <a:solidFill>
                  <a:srgbClr val="000000"/>
                </a:solidFill>
              </a:rPr>
              <a:t>Total Admin. &amp; Total Net </a:t>
            </a:r>
            <a:r>
              <a:rPr lang="en-US" sz="1100" dirty="0">
                <a:solidFill>
                  <a:srgbClr val="000000"/>
                </a:solidFill>
              </a:rPr>
              <a:t>Cost of </a:t>
            </a:r>
            <a:r>
              <a:rPr lang="en-US" sz="1100" dirty="0" err="1" smtClean="0">
                <a:solidFill>
                  <a:srgbClr val="000000"/>
                </a:solidFill>
              </a:rPr>
              <a:t>Hlth</a:t>
            </a:r>
            <a:r>
              <a:rPr lang="en-US" sz="1100" dirty="0" smtClean="0">
                <a:solidFill>
                  <a:srgbClr val="000000"/>
                </a:solidFill>
              </a:rPr>
              <a:t> Insurance </a:t>
            </a:r>
            <a:r>
              <a:rPr lang="en-US" sz="1100" dirty="0" err="1" smtClean="0">
                <a:solidFill>
                  <a:srgbClr val="000000"/>
                </a:solidFill>
              </a:rPr>
              <a:t>Exp</a:t>
            </a:r>
            <a:r>
              <a:rPr lang="en-US" sz="1100" dirty="0" smtClean="0">
                <a:solidFill>
                  <a:srgbClr val="000000"/>
                </a:solidFill>
              </a:rPr>
              <a:t>, </a:t>
            </a:r>
            <a:r>
              <a:rPr lang="en-US" sz="1100" dirty="0" err="1">
                <a:solidFill>
                  <a:srgbClr val="000000"/>
                </a:solidFill>
              </a:rPr>
              <a:t>Pvt</a:t>
            </a:r>
            <a:r>
              <a:rPr lang="en-US" sz="1100" dirty="0">
                <a:solidFill>
                  <a:srgbClr val="000000"/>
                </a:solidFill>
              </a:rPr>
              <a:t> Health Insurance</a:t>
            </a:r>
            <a:r>
              <a:rPr lang="en-US" sz="1100" dirty="0" smtClean="0">
                <a:solidFill>
                  <a:srgbClr val="000000"/>
                </a:solidFill>
              </a:rPr>
              <a:t>); </a:t>
            </a:r>
            <a:r>
              <a:rPr lang="en-US" sz="1100" dirty="0">
                <a:solidFill>
                  <a:srgbClr val="000000"/>
                </a:solidFill>
              </a:rPr>
              <a:t>and private health insurance enrollment data </a:t>
            </a:r>
            <a:r>
              <a:rPr lang="en-US" sz="1100" dirty="0" smtClean="0">
                <a:solidFill>
                  <a:srgbClr val="000000"/>
                </a:solidFill>
              </a:rPr>
              <a:t>from </a:t>
            </a:r>
            <a:r>
              <a:rPr lang="en-US" sz="1100" dirty="0">
                <a:solidFill>
                  <a:srgbClr val="000000"/>
                </a:solidFill>
              </a:rPr>
              <a:t>Centers for Medicare and Medicaid Services, Office of the Actuary, National Health Statistics Group, </a:t>
            </a:r>
            <a:r>
              <a:rPr lang="en-US" sz="1100" dirty="0" smtClean="0">
                <a:solidFill>
                  <a:srgbClr val="000000"/>
                </a:solidFill>
              </a:rPr>
              <a:t> at </a:t>
            </a:r>
            <a:r>
              <a:rPr lang="en-US" sz="1100" dirty="0">
                <a:solidFill>
                  <a:srgbClr val="000000"/>
                </a:solidFill>
                <a:hlinkClick r:id="rId4"/>
              </a:rPr>
              <a:t>http://www.cms.hhs.gov/NationalHealthExpendData/</a:t>
            </a:r>
            <a:r>
              <a:rPr lang="en-US" sz="1100" dirty="0">
                <a:solidFill>
                  <a:srgbClr val="000000"/>
                </a:solidFill>
              </a:rPr>
              <a:t> </a:t>
            </a:r>
            <a:r>
              <a:rPr lang="en-US" sz="1100" dirty="0" smtClean="0">
                <a:solidFill>
                  <a:srgbClr val="000000"/>
                </a:solidFill>
              </a:rPr>
              <a:t>(</a:t>
            </a:r>
            <a:r>
              <a:rPr lang="en-US" sz="1100" dirty="0">
                <a:solidFill>
                  <a:srgbClr val="000000"/>
                </a:solidFill>
              </a:rPr>
              <a:t>see Historical; NHE Web tables, Table 22</a:t>
            </a:r>
            <a:r>
              <a:rPr lang="en-US" sz="1100" dirty="0" smtClean="0">
                <a:solidFill>
                  <a:srgbClr val="000000"/>
                </a:solidFill>
              </a:rPr>
              <a:t>).</a:t>
            </a:r>
            <a:endParaRPr lang="en-US" sz="1100" dirty="0">
              <a:solidFill>
                <a:srgbClr val="000000"/>
              </a:solidFill>
            </a:endParaRPr>
          </a:p>
        </p:txBody>
      </p:sp>
      <p:sp>
        <p:nvSpPr>
          <p:cNvPr id="1030" name="Line 5"/>
          <p:cNvSpPr>
            <a:spLocks noChangeShapeType="1"/>
          </p:cNvSpPr>
          <p:nvPr/>
        </p:nvSpPr>
        <p:spPr bwMode="auto">
          <a:xfrm flipV="1">
            <a:off x="2514600" y="1341438"/>
            <a:ext cx="0" cy="29257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nchorCtr="1"/>
          <a:lstStyle/>
          <a:p>
            <a:endParaRPr lang="en-US">
              <a:solidFill>
                <a:srgbClr val="000000"/>
              </a:solidFill>
            </a:endParaRPr>
          </a:p>
        </p:txBody>
      </p:sp>
    </p:spTree>
    <p:extLst>
      <p:ext uri="{BB962C8B-B14F-4D97-AF65-F5344CB8AC3E}">
        <p14:creationId xmlns:p14="http://schemas.microsoft.com/office/powerpoint/2010/main" val="4108378368"/>
      </p:ext>
    </p:extLst>
  </p:cSld>
  <p:clrMapOvr>
    <a:masterClrMapping/>
  </p:clrMapOvr>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250</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Net Cost of Private Health Insurance, Including Administrative Costs, per Person Covered, 1987-2011 </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 Cost of Private Health Insurance, Including Administrative Costs, per Person Covered, 1987-2011 </dc:title>
  <dc:creator>NirmitaP</dc:creator>
  <cp:lastModifiedBy>NirmitaP</cp:lastModifiedBy>
  <cp:revision>2</cp:revision>
  <dcterms:created xsi:type="dcterms:W3CDTF">2013-03-08T16:31:52Z</dcterms:created>
  <dcterms:modified xsi:type="dcterms:W3CDTF">2013-03-08T16:50:46Z</dcterms:modified>
</cp:coreProperties>
</file>