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358312969499578E-2"/>
          <c:y val="6.050743657042873E-2"/>
          <c:w val="0.88983708932935091"/>
          <c:h val="0.82332756700866927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Per Capita</c:v>
                </c:pt>
              </c:strCache>
            </c:strRef>
          </c:tx>
          <c:dLbls>
            <c:dLbl>
              <c:idx val="0"/>
              <c:layout>
                <c:manualLayout>
                  <c:x val="-1.2931034482758608E-2"/>
                  <c:y val="-0.136363636363636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Sheet1!$B$1:$AG$1</c:f>
              <c:strCach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strCache>
            </c:strRef>
          </c:cat>
          <c:val>
            <c:numRef>
              <c:f>Sheet1!$B$2:$AG$2</c:f>
              <c:numCache>
                <c:formatCode>"$"#,##0_);[Red]\("$"#,##0\)</c:formatCode>
                <c:ptCount val="32"/>
                <c:pt idx="0">
                  <c:v>2851.4881889763778</c:v>
                </c:pt>
                <c:pt idx="1">
                  <c:v>3079.8638132295719</c:v>
                </c:pt>
                <c:pt idx="2">
                  <c:v>3299.6538461538457</c:v>
                </c:pt>
                <c:pt idx="3">
                  <c:v>3503.7718631178705</c:v>
                </c:pt>
                <c:pt idx="4">
                  <c:v>3656.718045112782</c:v>
                </c:pt>
                <c:pt idx="5">
                  <c:v>3819.4498141263939</c:v>
                </c:pt>
                <c:pt idx="6">
                  <c:v>3992.0627306273059</c:v>
                </c:pt>
                <c:pt idx="7">
                  <c:v>4170.149635036496</c:v>
                </c:pt>
                <c:pt idx="8">
                  <c:v>4364.3790613718411</c:v>
                </c:pt>
                <c:pt idx="9">
                  <c:v>4594.4857142857136</c:v>
                </c:pt>
                <c:pt idx="10">
                  <c:v>4883.6099290780148</c:v>
                </c:pt>
                <c:pt idx="11">
                  <c:v>5239.8140350877193</c:v>
                </c:pt>
                <c:pt idx="12">
                  <c:v>5687.3472222222226</c:v>
                </c:pt>
                <c:pt idx="13">
                  <c:v>6122.2034482758627</c:v>
                </c:pt>
                <c:pt idx="14">
                  <c:v>6490.0989761092151</c:v>
                </c:pt>
                <c:pt idx="15">
                  <c:v>6883.0406779661025</c:v>
                </c:pt>
                <c:pt idx="16">
                  <c:v>7259.3724832214775</c:v>
                </c:pt>
                <c:pt idx="17">
                  <c:v>7635.4451827242519</c:v>
                </c:pt>
                <c:pt idx="18">
                  <c:v>7916.5921052631575</c:v>
                </c:pt>
                <c:pt idx="19">
                  <c:v>8173.7614379084962</c:v>
                </c:pt>
                <c:pt idx="20">
                  <c:v>8414.0809061488671</c:v>
                </c:pt>
                <c:pt idx="21">
                  <c:v>8684.0482315112549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Projected Per Capita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7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dLbls>
            <c:dLbl>
              <c:idx val="22"/>
              <c:layout>
                <c:manualLayout>
                  <c:x val="-1.2931034482758621E-2"/>
                  <c:y val="5.30303030303030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1"/>
              <c:layout>
                <c:manualLayout>
                  <c:x val="-4.3103448275862051E-3"/>
                  <c:y val="-9.59595959595960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Sheet1!$B$1:$AG$1</c:f>
              <c:strCach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strCache>
            </c:strRef>
          </c:cat>
          <c:val>
            <c:numRef>
              <c:f>Sheet1!$B$3:$AG$3</c:f>
              <c:numCache>
                <c:formatCode>General</c:formatCode>
                <c:ptCount val="32"/>
                <c:pt idx="22" formatCode="&quot;$&quot;#,##0_);[Red]\(&quot;$&quot;#,##0\)">
                  <c:v>8951.6220522625863</c:v>
                </c:pt>
                <c:pt idx="23" formatCode="&quot;$&quot;#,##0_);[Red]\(&quot;$&quot;#,##0\)">
                  <c:v>9214.5385587863475</c:v>
                </c:pt>
                <c:pt idx="24" formatCode="&quot;$&quot;#,##0_);[Red]\(&quot;$&quot;#,##0\)">
                  <c:v>9806.2374686716794</c:v>
                </c:pt>
                <c:pt idx="25" formatCode="&quot;$&quot;#,##0_);[Red]\(&quot;$&quot;#,##0\)">
                  <c:v>10272.062111801242</c:v>
                </c:pt>
                <c:pt idx="26" formatCode="&quot;$&quot;#,##0_);[Red]\(&quot;$&quot;#,##0\)">
                  <c:v>10816.980609418284</c:v>
                </c:pt>
                <c:pt idx="27" formatCode="&quot;$&quot;#,##0_);[Red]\(&quot;$&quot;#,##0\)">
                  <c:v>11361.876716509001</c:v>
                </c:pt>
                <c:pt idx="28" formatCode="&quot;$&quot;#,##0_);[Red]\(&quot;$&quot;#,##0\)">
                  <c:v>11954.888082274652</c:v>
                </c:pt>
                <c:pt idx="29" formatCode="&quot;$&quot;#,##0_);[Red]\(&quot;$&quot;#,##0\)">
                  <c:v>12619.289142171567</c:v>
                </c:pt>
                <c:pt idx="30" formatCode="&quot;$&quot;#,##0_);[Red]\(&quot;$&quot;#,##0\)">
                  <c:v>13346.891731112435</c:v>
                </c:pt>
                <c:pt idx="31" formatCode="&quot;$&quot;#,##0_);[Red]\(&quot;$&quot;#,##0\)">
                  <c:v>14103.16814159292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462336"/>
        <c:axId val="78473856"/>
      </c:lineChart>
      <c:catAx>
        <c:axId val="784623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3180000"/>
          <a:lstStyle/>
          <a:p>
            <a:pPr>
              <a:defRPr sz="1200" b="1"/>
            </a:pPr>
            <a:endParaRPr lang="en-US"/>
          </a:p>
        </c:txPr>
        <c:crossAx val="78473856"/>
        <c:crosses val="autoZero"/>
        <c:auto val="1"/>
        <c:lblAlgn val="ctr"/>
        <c:lblOffset val="100"/>
        <c:noMultiLvlLbl val="0"/>
      </c:catAx>
      <c:valAx>
        <c:axId val="78473856"/>
        <c:scaling>
          <c:orientation val="minMax"/>
        </c:scaling>
        <c:delete val="0"/>
        <c:axPos val="l"/>
        <c:numFmt formatCode="&quot;$&quot;#,##0_);[Red]\(&quot;$&quot;#,##0\)" sourceLinked="1"/>
        <c:majorTickMark val="out"/>
        <c:minorTickMark val="none"/>
        <c:tickLblPos val="nextTo"/>
        <c:txPr>
          <a:bodyPr/>
          <a:lstStyle/>
          <a:p>
            <a:pPr>
              <a:defRPr sz="1200" b="0"/>
            </a:pPr>
            <a:endParaRPr lang="en-US"/>
          </a:p>
        </c:txPr>
        <c:crossAx val="7846233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73300411801973053"/>
          <c:y val="0.74242424242424265"/>
          <c:w val="0.25238245542583038"/>
          <c:h val="0.10575479201463456"/>
        </c:manualLayout>
      </c:layout>
      <c:overlay val="0"/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0.10345</cdr:x>
      <cdr:y>0.62121</cdr:y>
    </cdr:from>
    <cdr:to>
      <cdr:x>0.18103</cdr:x>
      <cdr:y>0.67323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14400" y="3124200"/>
          <a:ext cx="685800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l"/>
          <a:r>
            <a:rPr lang="en-US" sz="1100" b="1" dirty="0" smtClean="0">
              <a:latin typeface="Meta Offc Pro"/>
              <a:cs typeface="Meta Offc Pro"/>
            </a:rPr>
            <a:t>(1990)</a:t>
          </a:r>
        </a:p>
      </cdr:txBody>
    </cdr:sp>
  </cdr:relSizeAnchor>
  <cdr:relSizeAnchor xmlns:cdr="http://schemas.openxmlformats.org/drawingml/2006/chartDrawing">
    <cdr:from>
      <cdr:x>0.71552</cdr:x>
      <cdr:y>0.5</cdr:y>
    </cdr:from>
    <cdr:to>
      <cdr:x>0.7931</cdr:x>
      <cdr:y>0.55202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6324600" y="2514600"/>
          <a:ext cx="685800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100" b="1" dirty="0" smtClean="0">
              <a:latin typeface="Meta Offc Pro"/>
              <a:cs typeface="Meta Offc Pro"/>
            </a:rPr>
            <a:t>(2012)</a:t>
          </a:r>
        </a:p>
      </cdr:txBody>
    </cdr:sp>
  </cdr:relSizeAnchor>
  <cdr:relSizeAnchor xmlns:cdr="http://schemas.openxmlformats.org/drawingml/2006/chartDrawing">
    <cdr:from>
      <cdr:x>0.92241</cdr:x>
      <cdr:y>0.09091</cdr:y>
    </cdr:from>
    <cdr:to>
      <cdr:x>1</cdr:x>
      <cdr:y>0.14293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8153400" y="457200"/>
          <a:ext cx="685800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100" b="1" dirty="0" smtClean="0">
              <a:latin typeface="Meta Offc Pro"/>
              <a:cs typeface="Meta Offc Pro"/>
            </a:rPr>
            <a:t>(2021)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C1B5F-5B5F-4A5D-8852-0F34B5AFC755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F58D9-1698-44F0-86EB-3C3B5D0F2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07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587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5760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602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ms.hhs.gov/NationalHealthExpendDat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60960" y="6096000"/>
            <a:ext cx="8321040" cy="746760"/>
          </a:xfrm>
        </p:spPr>
        <p:txBody>
          <a:bodyPr/>
          <a:lstStyle/>
          <a:p>
            <a:pPr>
              <a:spcAft>
                <a:spcPts val="400"/>
              </a:spcAft>
            </a:pPr>
            <a:r>
              <a:rPr lang="en-US" sz="1100" dirty="0" smtClean="0">
                <a:latin typeface="+mj-lt"/>
              </a:rPr>
              <a:t>SOURCE: Kaiser Family Foundation calculations using NHE data from Centers for Medicare and Medicaid Services, Office of the Actuary, National Health Statistics Group, at </a:t>
            </a:r>
            <a:r>
              <a:rPr lang="en-US" sz="1100" dirty="0" smtClean="0">
                <a:latin typeface="+mj-lt"/>
                <a:hlinkClick r:id="rId3"/>
              </a:rPr>
              <a:t>http://www.cms.hhs.gov/NationalHealthExpendData/</a:t>
            </a:r>
            <a:r>
              <a:rPr lang="en-US" sz="1100" dirty="0" smtClean="0">
                <a:latin typeface="+mj-lt"/>
              </a:rPr>
              <a:t> (Historical data from </a:t>
            </a:r>
            <a:r>
              <a:rPr lang="en-US" sz="11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National Health Expenditures by type of service and source of funds</a:t>
            </a:r>
            <a:r>
              <a:rPr lang="en-US" sz="1100" dirty="0">
                <a:latin typeface="+mj-lt"/>
                <a:cs typeface="Arial Unicode MS" pitchFamily="34" charset="-128"/>
              </a:rPr>
              <a:t>,</a:t>
            </a:r>
            <a:r>
              <a:rPr lang="en-US" sz="1100" dirty="0" smtClean="0">
                <a:latin typeface="+mj-lt"/>
              </a:rPr>
              <a:t> file nhe11.zip; Projected data from NHE Historical and projections 1965-2021, file nhe65-21.zip). </a:t>
            </a:r>
            <a:endParaRPr lang="en-US" sz="1100" dirty="0"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National Health Expenditures per Capita, 1990-2021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124252972"/>
              </p:ext>
            </p:extLst>
          </p:nvPr>
        </p:nvGraphicFramePr>
        <p:xfrm>
          <a:off x="152400" y="762000"/>
          <a:ext cx="88392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6400800" y="1066800"/>
            <a:ext cx="0" cy="41910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6248400" y="2895600"/>
            <a:ext cx="228600" cy="76200"/>
          </a:xfrm>
          <a:prstGeom prst="line">
            <a:avLst/>
          </a:prstGeom>
          <a:ln w="28575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1132261"/>
      </p:ext>
    </p:extLst>
  </p:cSld>
  <p:clrMapOvr>
    <a:masterClrMapping/>
  </p:clrMapOvr>
</p:sld>
</file>

<file path=ppt/theme/theme1.xml><?xml version="1.0" encoding="utf-8"?>
<a:theme xmlns:a="http://schemas.openxmlformats.org/drawingml/2006/main" name="2013 Fast Facts Slides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86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2013 Fast Facts Slides</vt:lpstr>
      <vt:lpstr>National Health Expenditures per Capita, 1990-2021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Health Expenditures per Capita, 1990-2021</dc:title>
  <dc:creator>NirmitaP</dc:creator>
  <cp:lastModifiedBy>NirmitaP</cp:lastModifiedBy>
  <cp:revision>2</cp:revision>
  <dcterms:created xsi:type="dcterms:W3CDTF">2013-03-08T16:32:01Z</dcterms:created>
  <dcterms:modified xsi:type="dcterms:W3CDTF">2013-03-08T16:51:19Z</dcterms:modified>
</cp:coreProperties>
</file>