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17050342665499E-2"/>
          <c:y val="0.10267251749781278"/>
          <c:w val="0.93120887558326038"/>
          <c:h val="0.782647090988626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Unemployed people and people from families in which no one is employed or Don't know (incorrect answer)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086805555555557E-2"/>
                  <c:y val="-5.12296314523184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63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7853009259259259E-2"/>
                  <c:y val="-6.85907425634295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63%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Sheet1!$A$2:$A$37</c:f>
              <c:strCache>
                <c:ptCount val="36"/>
                <c:pt idx="1">
                  <c:v>Feb 94</c:v>
                </c:pt>
                <c:pt idx="5">
                  <c:v>Jun 96</c:v>
                </c:pt>
                <c:pt idx="9">
                  <c:v>May 98</c:v>
                </c:pt>
                <c:pt idx="10">
                  <c:v>Nov 98</c:v>
                </c:pt>
                <c:pt idx="11">
                  <c:v>Sep 99</c:v>
                </c:pt>
                <c:pt idx="12">
                  <c:v>Oct 99</c:v>
                </c:pt>
                <c:pt idx="13">
                  <c:v>Feb 00</c:v>
                </c:pt>
                <c:pt idx="14">
                  <c:v>Jul 00</c:v>
                </c:pt>
                <c:pt idx="19">
                  <c:v>Feb 03</c:v>
                </c:pt>
                <c:pt idx="21">
                  <c:v>Apr 04</c:v>
                </c:pt>
                <c:pt idx="25">
                  <c:v>Mar 06</c:v>
                </c:pt>
                <c:pt idx="35">
                  <c:v>Jun 11</c:v>
                </c:pt>
              </c:strCache>
            </c:strRef>
          </c:cat>
          <c:val>
            <c:numRef>
              <c:f>Sheet1!$B$2:$B$37</c:f>
              <c:numCache>
                <c:formatCode>0%</c:formatCode>
                <c:ptCount val="36"/>
                <c:pt idx="1">
                  <c:v>0.66</c:v>
                </c:pt>
                <c:pt idx="5">
                  <c:v>0.57999999999999996</c:v>
                </c:pt>
                <c:pt idx="9">
                  <c:v>0.57999999999999996</c:v>
                </c:pt>
                <c:pt idx="10">
                  <c:v>0.52</c:v>
                </c:pt>
                <c:pt idx="11">
                  <c:v>0.63</c:v>
                </c:pt>
                <c:pt idx="12">
                  <c:v>0.5</c:v>
                </c:pt>
                <c:pt idx="13">
                  <c:v>0.61</c:v>
                </c:pt>
                <c:pt idx="14">
                  <c:v>0.55000000000000004</c:v>
                </c:pt>
                <c:pt idx="19">
                  <c:v>0.62</c:v>
                </c:pt>
                <c:pt idx="21">
                  <c:v>0.6</c:v>
                </c:pt>
                <c:pt idx="25">
                  <c:v>0.56000000000000005</c:v>
                </c:pt>
                <c:pt idx="35">
                  <c:v>0.63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Employed people and people from families in which someone is employed (correct answer)</c:v>
                </c:pt>
              </c:strCache>
            </c:strRef>
          </c:tx>
          <c:spPr>
            <a:ln>
              <a:solidFill>
                <a:srgbClr val="E05C26"/>
              </a:solidFill>
            </a:ln>
          </c:spPr>
          <c:marker>
            <c:symbol val="none"/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7853009259259259E-2"/>
                  <c:y val="6.569745188101487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48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7853009259259259E-2"/>
                  <c:y val="5.701689632545931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49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44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E05C26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Sheet1!$A$2:$A$37</c:f>
              <c:strCache>
                <c:ptCount val="36"/>
                <c:pt idx="1">
                  <c:v>Feb 94</c:v>
                </c:pt>
                <c:pt idx="5">
                  <c:v>Jun 96</c:v>
                </c:pt>
                <c:pt idx="9">
                  <c:v>May 98</c:v>
                </c:pt>
                <c:pt idx="10">
                  <c:v>Nov 98</c:v>
                </c:pt>
                <c:pt idx="11">
                  <c:v>Sep 99</c:v>
                </c:pt>
                <c:pt idx="12">
                  <c:v>Oct 99</c:v>
                </c:pt>
                <c:pt idx="13">
                  <c:v>Feb 00</c:v>
                </c:pt>
                <c:pt idx="14">
                  <c:v>Jul 00</c:v>
                </c:pt>
                <c:pt idx="19">
                  <c:v>Feb 03</c:v>
                </c:pt>
                <c:pt idx="21">
                  <c:v>Apr 04</c:v>
                </c:pt>
                <c:pt idx="25">
                  <c:v>Mar 06</c:v>
                </c:pt>
                <c:pt idx="35">
                  <c:v>Jun 11</c:v>
                </c:pt>
              </c:strCache>
            </c:strRef>
          </c:cat>
          <c:val>
            <c:numRef>
              <c:f>Sheet1!$C$2:$C$37</c:f>
              <c:numCache>
                <c:formatCode>0%</c:formatCode>
                <c:ptCount val="36"/>
                <c:pt idx="1">
                  <c:v>0.34</c:v>
                </c:pt>
                <c:pt idx="5">
                  <c:v>0.42</c:v>
                </c:pt>
                <c:pt idx="9">
                  <c:v>0.36</c:v>
                </c:pt>
                <c:pt idx="10">
                  <c:v>0.48</c:v>
                </c:pt>
                <c:pt idx="11">
                  <c:v>0.37</c:v>
                </c:pt>
                <c:pt idx="12">
                  <c:v>0.49</c:v>
                </c:pt>
                <c:pt idx="13">
                  <c:v>0.39</c:v>
                </c:pt>
                <c:pt idx="14">
                  <c:v>0.45</c:v>
                </c:pt>
                <c:pt idx="19">
                  <c:v>0.39</c:v>
                </c:pt>
                <c:pt idx="21">
                  <c:v>0.4</c:v>
                </c:pt>
                <c:pt idx="25">
                  <c:v>0.44</c:v>
                </c:pt>
                <c:pt idx="35">
                  <c:v>0.37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584448"/>
        <c:axId val="180585984"/>
      </c:lineChart>
      <c:catAx>
        <c:axId val="1805844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 sz="1050"/>
            </a:pPr>
            <a:endParaRPr lang="en-US"/>
          </a:p>
        </c:txPr>
        <c:crossAx val="180585984"/>
        <c:crosses val="autoZero"/>
        <c:auto val="1"/>
        <c:lblAlgn val="ctr"/>
        <c:lblOffset val="0"/>
        <c:noMultiLvlLbl val="0"/>
      </c:catAx>
      <c:valAx>
        <c:axId val="180585984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80584448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0196725083843686"/>
          <c:y val="5.208333333333333E-3"/>
          <c:w val="0.85114350940507422"/>
          <c:h val="0.118668434674832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008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779082"/>
              </p:ext>
            </p:extLst>
          </p:nvPr>
        </p:nvGraphicFramePr>
        <p:xfrm>
          <a:off x="91440" y="1737360"/>
          <a:ext cx="877824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July 2000 based on registered voters</a:t>
            </a:r>
            <a:r>
              <a:rPr lang="en-US" sz="1100" dirty="0" smtClean="0"/>
              <a:t>. 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surveys; Sept. 1999 survey by Families USA/Health Insurance Association of America.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/>
              <a:t>Most Wrongly Believe Uninsured Population Dominated by Unemployed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>
                <a:cs typeface="Tahoma" pitchFamily="34" charset="0"/>
                <a:sym typeface="Tahoma" pitchFamily="34" charset="0"/>
              </a:rPr>
              <a:t>I’d like to ask you to think about uninsured Americans – that is, people with no health insurance at all. Would you say that more of them are…</a:t>
            </a:r>
          </a:p>
        </p:txBody>
      </p:sp>
    </p:spTree>
    <p:extLst>
      <p:ext uri="{BB962C8B-B14F-4D97-AF65-F5344CB8AC3E}">
        <p14:creationId xmlns:p14="http://schemas.microsoft.com/office/powerpoint/2010/main" val="227790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Most Wrongly Believe Uninsured Population Dominated by Unemployed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Wrongly Believe Uninsured Population Dominated by Unemployed</dc:title>
  <dc:creator>SarahC</dc:creator>
  <cp:lastModifiedBy>SarahC</cp:lastModifiedBy>
  <cp:revision>1</cp:revision>
  <dcterms:created xsi:type="dcterms:W3CDTF">2013-02-14T21:07:47Z</dcterms:created>
  <dcterms:modified xsi:type="dcterms:W3CDTF">2013-02-14T21:07:48Z</dcterms:modified>
</cp:coreProperties>
</file>