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lang="en-US" dirty="0"/>
              <a:t>Total new cases in </a:t>
            </a:r>
            <a:r>
              <a:rPr lang="en-US" dirty="0" smtClean="0"/>
              <a:t>2011 </a:t>
            </a:r>
            <a:r>
              <a:rPr lang="en-US" dirty="0"/>
              <a:t>= 1,412,791</a:t>
            </a:r>
          </a:p>
        </c:rich>
      </c:tx>
      <c:layout>
        <c:manualLayout>
          <c:xMode val="edge"/>
          <c:yMode val="edge"/>
          <c:x val="0.10583837446847198"/>
          <c:y val="0.8712121212121212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5136943764754696E-2"/>
          <c:y val="0.25365127654497732"/>
          <c:w val="0.91840760854518977"/>
          <c:h val="0.5342883560009544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new cases in 2008 = 1,412,791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655173710242422E-2"/>
                  <c:y val="-0.20913167104111985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30-39</c:v>
                </c:pt>
                <c:pt idx="4">
                  <c:v>40+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0.32</c:v>
                </c:pt>
                <c:pt idx="1">
                  <c:v>0.38</c:v>
                </c:pt>
                <c:pt idx="2">
                  <c:v>0.15</c:v>
                </c:pt>
                <c:pt idx="3">
                  <c:v>0.09</c:v>
                </c:pt>
                <c:pt idx="4">
                  <c:v>0.03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accent1"/>
                </a:solidFill>
              </a:defRPr>
            </a:pPr>
            <a:r>
              <a:rPr lang="en-US" dirty="0"/>
              <a:t>Total new cases in </a:t>
            </a:r>
            <a:r>
              <a:rPr lang="en-US" dirty="0" smtClean="0"/>
              <a:t>2011 </a:t>
            </a:r>
            <a:r>
              <a:rPr lang="en-US" dirty="0"/>
              <a:t>= 321,849</a:t>
            </a:r>
          </a:p>
        </c:rich>
      </c:tx>
      <c:layout>
        <c:manualLayout>
          <c:xMode val="edge"/>
          <c:yMode val="edge"/>
          <c:x val="0.11386100056364971"/>
          <c:y val="0.8863636363636363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080789792816028E-2"/>
          <c:y val="0.24593732601606616"/>
          <c:w val="0.91838420414367938"/>
          <c:h val="0.5345645430684801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new cases in 2008 = 321,849</c:v>
                </c:pt>
              </c:strCache>
            </c:strRef>
          </c:tx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bg2"/>
              </a:solidFill>
            </c:spPr>
          </c:dPt>
          <c:dPt>
            <c:idx val="3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</c:spPr>
          </c:dPt>
          <c:dPt>
            <c:idx val="4"/>
            <c:bubble3D val="0"/>
            <c:spPr>
              <a:solidFill>
                <a:schemeClr val="bg2">
                  <a:lumMod val="20000"/>
                  <a:lumOff val="80000"/>
                </a:schemeClr>
              </a:solidFill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4840025962047584"/>
                  <c:y val="-0.1807231766483735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30-39</c:v>
                </c:pt>
                <c:pt idx="4">
                  <c:v>40+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0.27</c:v>
                </c:pt>
                <c:pt idx="1">
                  <c:v>0.35</c:v>
                </c:pt>
                <c:pt idx="2">
                  <c:v>0.17</c:v>
                </c:pt>
                <c:pt idx="3">
                  <c:v>0.13</c:v>
                </c:pt>
                <c:pt idx="4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2233291703152888"/>
          <c:y val="0.8737373737373737"/>
        </c:manualLayout>
      </c:layout>
      <c:overlay val="0"/>
      <c:txPr>
        <a:bodyPr/>
        <a:lstStyle/>
        <a:p>
          <a:pPr>
            <a:defRPr sz="1600">
              <a:solidFill>
                <a:schemeClr val="accent1"/>
              </a:solidFill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5136959192169424E-2"/>
          <c:y val="0.25365127654497732"/>
          <c:w val="0.91406683113664067"/>
          <c:h val="0.5317629046369203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new cases in 2010 = 47,500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</c:spPr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2"/>
            <c:bubble3D val="0"/>
            <c:spPr>
              <a:solidFill>
                <a:schemeClr val="tx2"/>
              </a:solidFill>
            </c:spPr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4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Lbls>
            <c:dLbl>
              <c:idx val="0"/>
              <c:layout>
                <c:manualLayout>
                  <c:x val="-0.22237642706412894"/>
                  <c:y val="0.1317881571621729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9215148053737796"/>
                  <c:y val="-0.1818595402847371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13-24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55+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0.26</c:v>
                </c:pt>
                <c:pt idx="1">
                  <c:v>0.31</c:v>
                </c:pt>
                <c:pt idx="2">
                  <c:v>0.24</c:v>
                </c:pt>
                <c:pt idx="3">
                  <c:v>0.15</c:v>
                </c:pt>
                <c:pt idx="4">
                  <c:v>0.05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349651"/>
              </p:ext>
            </p:extLst>
          </p:nvPr>
        </p:nvGraphicFramePr>
        <p:xfrm>
          <a:off x="92075" y="1096963"/>
          <a:ext cx="2925763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NOTE: </a:t>
            </a:r>
            <a:r>
              <a:rPr lang="en-US" dirty="0">
                <a:solidFill>
                  <a:schemeClr val="accent1"/>
                </a:solidFill>
              </a:rPr>
              <a:t>*HIV data from 2010.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CDC, STD Trends in the United States: 2011 National Data for Chlamydia, Gonorrhea, and Syphilis, 2012. HIV Surveillance Report, Supplemental Report: Estimated HIV Incidence in the United States, 2007-2010, 2012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Most New Cases of Sexually Transmitted Infections Occur in Youth and Young </a:t>
            </a:r>
            <a:r>
              <a:rPr lang="en-US" dirty="0" smtClean="0">
                <a:solidFill>
                  <a:schemeClr val="accent1"/>
                </a:solidFill>
              </a:rPr>
              <a:t>Adults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4055636140"/>
              </p:ext>
            </p:extLst>
          </p:nvPr>
        </p:nvGraphicFramePr>
        <p:xfrm>
          <a:off x="3070225" y="1121391"/>
          <a:ext cx="29273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idx="13"/>
            <p:extLst>
              <p:ext uri="{D42A27DB-BD31-4B8C-83A1-F6EECF244321}">
                <p14:modId xmlns:p14="http://schemas.microsoft.com/office/powerpoint/2010/main" val="1837323570"/>
              </p:ext>
            </p:extLst>
          </p:nvPr>
        </p:nvGraphicFramePr>
        <p:xfrm>
          <a:off x="6126163" y="1096963"/>
          <a:ext cx="2925762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1000" y="1334869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cs typeface="Meta Offc Pro"/>
              </a:rPr>
              <a:t>Chlamydia		  </a:t>
            </a:r>
            <a:r>
              <a:rPr lang="en-US" b="1" dirty="0" smtClean="0">
                <a:solidFill>
                  <a:schemeClr val="accent1"/>
                </a:solidFill>
                <a:cs typeface="Meta Offc Pro"/>
              </a:rPr>
              <a:t>Gonorrhea</a:t>
            </a:r>
            <a:r>
              <a:rPr lang="en-US" b="1" dirty="0">
                <a:solidFill>
                  <a:schemeClr val="accent1"/>
                </a:solidFill>
                <a:cs typeface="Meta Offc Pro"/>
              </a:rPr>
              <a:t>		               HIV*</a:t>
            </a:r>
          </a:p>
          <a:p>
            <a:pPr algn="ctr"/>
            <a:endParaRPr lang="en-US" b="1" dirty="0" err="1" smtClean="0">
              <a:solidFill>
                <a:schemeClr val="accent1"/>
              </a:solidFill>
              <a:latin typeface="Meta Offc Pro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04728684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Most New Cases of Sexually Transmitted Infections Occur in Youth and Young Adults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New Cases of Sexually Transmitted Infections Occur in Youth and Young Adults</dc:title>
  <dc:creator>Adara Beamesderfer</dc:creator>
  <cp:lastModifiedBy>Adara Beamesderfer</cp:lastModifiedBy>
  <cp:revision>1</cp:revision>
  <dcterms:created xsi:type="dcterms:W3CDTF">2013-02-19T23:14:04Z</dcterms:created>
  <dcterms:modified xsi:type="dcterms:W3CDTF">2013-02-19T23:14:05Z</dcterms:modified>
</cp:coreProperties>
</file>