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800">
              <a:solidFill>
                <a:schemeClr val="accent1"/>
              </a:solidFill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793058372245759"/>
          <c:y val="0.23287878787878788"/>
          <c:w val="0.83861071817781585"/>
          <c:h val="0.739343434343434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Women Who Have Caregiving Responsibilities: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Lbls>
            <c:delete val="1"/>
          </c:dLbls>
          <c:cat>
            <c:strRef>
              <c:f>Sheet1!$B$1:$C$1</c:f>
              <c:strCache>
                <c:ptCount val="2"/>
                <c:pt idx="0">
                  <c:v>Caregivers</c:v>
                </c:pt>
                <c:pt idx="1">
                  <c:v>Non-Caregivers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0.12</c:v>
                </c:pt>
                <c:pt idx="1">
                  <c:v>0.88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64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/>
                </a:solidFill>
              </a:defRPr>
            </a:pPr>
            <a:r>
              <a:rPr lang="en-US" sz="1800" dirty="0" smtClean="0">
                <a:solidFill>
                  <a:schemeClr val="accent1"/>
                </a:solidFill>
              </a:rPr>
              <a:t>Relationship of Care Recipient</a:t>
            </a:r>
            <a:r>
              <a:rPr lang="en-US" sz="1800" baseline="0" dirty="0" smtClean="0">
                <a:solidFill>
                  <a:schemeClr val="accent1"/>
                </a:solidFill>
              </a:rPr>
              <a:t> to Caregiver:</a:t>
            </a:r>
            <a:endParaRPr lang="en-US" sz="1800" dirty="0">
              <a:solidFill>
                <a:schemeClr val="accent1"/>
              </a:solidFill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3.1507343331032119E-2"/>
          <c:y val="0.19354838709677419"/>
          <c:w val="0.57787331973052092"/>
          <c:h val="0.778673905681144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Parent/Parent-in-law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Child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cat>
          <c:val>
            <c:numRef>
              <c:f>Sheet1!$B$3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Spouse/partner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cat>
          <c:val>
            <c:numRef>
              <c:f>Sheet1!$B$4</c:f>
              <c:numCache>
                <c:formatCode>0%</c:formatCode>
                <c:ptCount val="1"/>
                <c:pt idx="0">
                  <c:v>0.11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Other Relative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cat>
          <c:val>
            <c:numRef>
              <c:f>Sheet1!$B$5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1390592"/>
        <c:axId val="236627072"/>
      </c:barChart>
      <c:catAx>
        <c:axId val="231390592"/>
        <c:scaling>
          <c:orientation val="minMax"/>
        </c:scaling>
        <c:delete val="1"/>
        <c:axPos val="b"/>
        <c:majorTickMark val="out"/>
        <c:minorTickMark val="none"/>
        <c:tickLblPos val="nextTo"/>
        <c:crossAx val="236627072"/>
        <c:crosses val="autoZero"/>
        <c:auto val="1"/>
        <c:lblAlgn val="ctr"/>
        <c:lblOffset val="100"/>
        <c:noMultiLvlLbl val="0"/>
      </c:catAx>
      <c:valAx>
        <c:axId val="2366270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3139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641610397378195"/>
          <c:y val="0.17872153077639488"/>
          <c:w val="0.33838142469575794"/>
          <c:h val="0.62816272965879261"/>
        </c:manualLayout>
      </c:layout>
      <c:overlay val="0"/>
      <c:txPr>
        <a:bodyPr/>
        <a:lstStyle/>
        <a:p>
          <a:pPr>
            <a:defRPr sz="140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0.19304</cdr:x>
      <cdr:y>0.38372</cdr:y>
    </cdr:from>
    <cdr:to>
      <cdr:x>0.63987</cdr:x>
      <cdr:y>0.51649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55900" y="1690121"/>
          <a:ext cx="1981200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 rtl="0"/>
          <a:r>
            <a:rPr lang="en-US" sz="1600" b="1" dirty="0" smtClean="0">
              <a:solidFill>
                <a:schemeClr val="bg1"/>
              </a:solidFill>
            </a:rPr>
            <a:t>Non-Caregivers
88%</a:t>
          </a:r>
        </a:p>
      </cdr:txBody>
    </cdr:sp>
  </cdr:relSizeAnchor>
  <cdr:relSizeAnchor xmlns:cdr="http://schemas.openxmlformats.org/drawingml/2006/chartDrawing">
    <cdr:from>
      <cdr:x>0.62268</cdr:x>
      <cdr:y>0.51627</cdr:y>
    </cdr:from>
    <cdr:to>
      <cdr:x>0.90727</cdr:x>
      <cdr:y>0.64903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60900" y="2273911"/>
          <a:ext cx="1261825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 rtl="0"/>
          <a:r>
            <a:rPr lang="en-US" sz="1600" b="1" dirty="0" smtClean="0">
              <a:solidFill>
                <a:schemeClr val="bg1"/>
              </a:solidFill>
            </a:rPr>
            <a:t>Caregivers
12%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677953"/>
              </p:ext>
            </p:extLst>
          </p:nvPr>
        </p:nvGraphicFramePr>
        <p:xfrm>
          <a:off x="134700" y="1226740"/>
          <a:ext cx="4433888" cy="440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NOTE: Includes women ages 18 to 64.                 </a:t>
            </a:r>
          </a:p>
          <a:p>
            <a:r>
              <a:rPr lang="en-US" dirty="0">
                <a:solidFill>
                  <a:schemeClr val="accent1"/>
                </a:solidFill>
              </a:rPr>
              <a:t>SOURCE</a:t>
            </a:r>
            <a:r>
              <a:rPr lang="en-US" dirty="0" smtClean="0">
                <a:solidFill>
                  <a:schemeClr val="accent1"/>
                </a:solidFill>
              </a:rPr>
              <a:t>: </a:t>
            </a:r>
            <a:r>
              <a:rPr lang="en-US" dirty="0">
                <a:solidFill>
                  <a:schemeClr val="accent1"/>
                </a:solidFill>
              </a:rPr>
              <a:t>Kaiser Family Foundation, 2008 Kaiser Women’s Health Survey.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More than One in Ten Women </a:t>
            </a:r>
            <a:r>
              <a:rPr lang="en-US" dirty="0" smtClean="0">
                <a:solidFill>
                  <a:schemeClr val="accent1"/>
                </a:solidFill>
              </a:rPr>
              <a:t>Have </a:t>
            </a:r>
            <a:r>
              <a:rPr lang="en-US" dirty="0">
                <a:solidFill>
                  <a:schemeClr val="accent1"/>
                </a:solidFill>
              </a:rPr>
              <a:t>Caregiving Responsibilities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3908241159"/>
              </p:ext>
            </p:extLst>
          </p:nvPr>
        </p:nvGraphicFramePr>
        <p:xfrm>
          <a:off x="4572000" y="1066800"/>
          <a:ext cx="4433887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3962400" y="1981200"/>
            <a:ext cx="1524000" cy="12192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62400" y="4343400"/>
            <a:ext cx="1524000" cy="12954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32309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More than One in Ten Women Have Caregiving Responsibilities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than One in Ten Women Have Caregiving Responsibilities</dc:title>
  <dc:creator>Adara Beamesderfer</dc:creator>
  <cp:lastModifiedBy>Adara Beamesderfer</cp:lastModifiedBy>
  <cp:revision>1</cp:revision>
  <dcterms:created xsi:type="dcterms:W3CDTF">2013-02-19T23:14:13Z</dcterms:created>
  <dcterms:modified xsi:type="dcterms:W3CDTF">2013-02-19T23:14:13Z</dcterms:modified>
</cp:coreProperties>
</file>