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288020329695631"/>
          <c:y val="0.12711447753813382"/>
          <c:w val="0.79701745752175712"/>
          <c:h val="0.83967296207539266"/>
        </c:manualLayout>
      </c:layout>
      <c:barChart>
        <c:barDir val="bar"/>
        <c:grouping val="stacked"/>
        <c:varyColors val="0"/>
        <c:ser>
          <c:idx val="0"/>
          <c:order val="0"/>
          <c:tx>
            <c:strRef>
              <c:f>Sheet1!$B$1</c:f>
              <c:strCache>
                <c:ptCount val="1"/>
                <c:pt idx="0">
                  <c:v>Keep Medicaid as it is today</c:v>
                </c:pt>
              </c:strCache>
            </c:strRef>
          </c:tx>
          <c:spPr>
            <a:solidFill>
              <a:schemeClr val="accent1"/>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Republicans</c:v>
                </c:pt>
                <c:pt idx="1">
                  <c:v>Independents</c:v>
                </c:pt>
                <c:pt idx="2">
                  <c:v>Democrats</c:v>
                </c:pt>
                <c:pt idx="3">
                  <c:v>Total</c:v>
                </c:pt>
              </c:strCache>
            </c:strRef>
          </c:cat>
          <c:val>
            <c:numRef>
              <c:f>Sheet1!$B$2:$B$5</c:f>
              <c:numCache>
                <c:formatCode>0%</c:formatCode>
                <c:ptCount val="4"/>
                <c:pt idx="0">
                  <c:v>0.66</c:v>
                </c:pt>
                <c:pt idx="1">
                  <c:v>0.45</c:v>
                </c:pt>
                <c:pt idx="2">
                  <c:v>0.23</c:v>
                </c:pt>
                <c:pt idx="3">
                  <c:v>0.42</c:v>
                </c:pt>
              </c:numCache>
            </c:numRef>
          </c:val>
        </c:ser>
        <c:ser>
          <c:idx val="1"/>
          <c:order val="1"/>
          <c:tx>
            <c:strRef>
              <c:f>Sheet1!$C$1</c:f>
              <c:strCache>
                <c:ptCount val="1"/>
                <c:pt idx="0">
                  <c:v>Expand Medicaid to cover more low-income people</c:v>
                </c:pt>
              </c:strCache>
            </c:strRef>
          </c:tx>
          <c:spPr>
            <a:solidFill>
              <a:srgbClr val="E05C26"/>
            </a:solidFill>
            <a:ln>
              <a:solidFill>
                <a:schemeClr val="tx1"/>
              </a:solidFill>
            </a:ln>
          </c:spPr>
          <c:invertIfNegative val="0"/>
          <c:dLbls>
            <c:txPr>
              <a:bodyPr/>
              <a:lstStyle/>
              <a:p>
                <a:pPr>
                  <a:defRPr sz="1400">
                    <a:solidFill>
                      <a:schemeClr val="bg1"/>
                    </a:solidFill>
                  </a:defRPr>
                </a:pPr>
                <a:endParaRPr lang="en-US"/>
              </a:p>
            </c:txPr>
            <c:showLegendKey val="0"/>
            <c:showVal val="1"/>
            <c:showCatName val="0"/>
            <c:showSerName val="0"/>
            <c:showPercent val="0"/>
            <c:showBubbleSize val="0"/>
            <c:showLeaderLines val="0"/>
          </c:dLbls>
          <c:cat>
            <c:strRef>
              <c:f>Sheet1!$A$2:$A$5</c:f>
              <c:strCache>
                <c:ptCount val="4"/>
                <c:pt idx="0">
                  <c:v>Republicans</c:v>
                </c:pt>
                <c:pt idx="1">
                  <c:v>Independents</c:v>
                </c:pt>
                <c:pt idx="2">
                  <c:v>Democrats</c:v>
                </c:pt>
                <c:pt idx="3">
                  <c:v>Total</c:v>
                </c:pt>
              </c:strCache>
            </c:strRef>
          </c:cat>
          <c:val>
            <c:numRef>
              <c:f>Sheet1!$C$2:$C$5</c:f>
              <c:numCache>
                <c:formatCode>0%</c:formatCode>
                <c:ptCount val="4"/>
                <c:pt idx="0">
                  <c:v>0.27</c:v>
                </c:pt>
                <c:pt idx="1">
                  <c:v>0.46</c:v>
                </c:pt>
                <c:pt idx="2">
                  <c:v>0.75</c:v>
                </c:pt>
                <c:pt idx="3">
                  <c:v>0.52</c:v>
                </c:pt>
              </c:numCache>
            </c:numRef>
          </c:val>
        </c:ser>
        <c:dLbls>
          <c:showLegendKey val="0"/>
          <c:showVal val="0"/>
          <c:showCatName val="0"/>
          <c:showSerName val="0"/>
          <c:showPercent val="0"/>
          <c:showBubbleSize val="0"/>
        </c:dLbls>
        <c:gapWidth val="45"/>
        <c:overlap val="100"/>
        <c:axId val="167610240"/>
        <c:axId val="167611776"/>
      </c:barChart>
      <c:catAx>
        <c:axId val="167610240"/>
        <c:scaling>
          <c:orientation val="minMax"/>
        </c:scaling>
        <c:delete val="0"/>
        <c:axPos val="l"/>
        <c:majorTickMark val="none"/>
        <c:minorTickMark val="none"/>
        <c:tickLblPos val="nextTo"/>
        <c:spPr>
          <a:ln>
            <a:noFill/>
          </a:ln>
        </c:spPr>
        <c:txPr>
          <a:bodyPr/>
          <a:lstStyle/>
          <a:p>
            <a:pPr>
              <a:defRPr sz="1400"/>
            </a:pPr>
            <a:endParaRPr lang="en-US"/>
          </a:p>
        </c:txPr>
        <c:crossAx val="167611776"/>
        <c:crosses val="autoZero"/>
        <c:auto val="1"/>
        <c:lblAlgn val="ctr"/>
        <c:lblOffset val="0"/>
        <c:noMultiLvlLbl val="0"/>
      </c:catAx>
      <c:valAx>
        <c:axId val="167611776"/>
        <c:scaling>
          <c:orientation val="minMax"/>
          <c:max val="1"/>
        </c:scaling>
        <c:delete val="1"/>
        <c:axPos val="b"/>
        <c:numFmt formatCode="0%" sourceLinked="1"/>
        <c:majorTickMark val="none"/>
        <c:minorTickMark val="none"/>
        <c:tickLblPos val="none"/>
        <c:crossAx val="167610240"/>
        <c:crosses val="autoZero"/>
        <c:crossBetween val="between"/>
        <c:majorUnit val="0.2"/>
      </c:valAx>
      <c:spPr>
        <a:noFill/>
        <a:ln w="25400">
          <a:noFill/>
        </a:ln>
      </c:spPr>
    </c:plotArea>
    <c:legend>
      <c:legendPos val="t"/>
      <c:layout>
        <c:manualLayout>
          <c:xMode val="edge"/>
          <c:yMode val="edge"/>
          <c:x val="2.2533078057023689E-2"/>
          <c:y val="1.937984496124031E-2"/>
          <c:w val="0.94702552163856246"/>
          <c:h val="0.14890282610022584"/>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6"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timing>
    <p:tnLst>
      <p:par>
        <p:cTn id="1" dur="indefinite" restart="never" nodeType="tmRoot"/>
      </p:par>
    </p:tnLst>
  </p:timing>
  <p:txStyles>
    <p:titleStyle>
      <a:lvl1pPr algn="ctr"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4"/>
          <p:cNvGraphicFramePr>
            <a:graphicFrameLocks noGrp="1"/>
          </p:cNvGraphicFramePr>
          <p:nvPr>
            <p:ph idx="1"/>
            <p:extLst>
              <p:ext uri="{D42A27DB-BD31-4B8C-83A1-F6EECF244321}">
                <p14:modId xmlns:p14="http://schemas.microsoft.com/office/powerpoint/2010/main" val="2385283468"/>
              </p:ext>
            </p:extLst>
          </p:nvPr>
        </p:nvGraphicFramePr>
        <p:xfrm>
          <a:off x="1219200" y="1981200"/>
          <a:ext cx="6949440" cy="420624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 Placeholder 2"/>
          <p:cNvSpPr>
            <a:spLocks noGrp="1"/>
          </p:cNvSpPr>
          <p:nvPr>
            <p:ph type="body" sz="quarter" idx="11"/>
          </p:nvPr>
        </p:nvSpPr>
        <p:spPr/>
        <p:txBody>
          <a:bodyPr/>
          <a:lstStyle/>
          <a:p>
            <a:r>
              <a:rPr lang="en-US" sz="1100" dirty="0" smtClean="0">
                <a:solidFill>
                  <a:prstClr val="black"/>
                </a:solidFill>
              </a:rPr>
              <a:t>NOTE: Other/Neither (vol.) and Don’t </a:t>
            </a:r>
            <a:r>
              <a:rPr lang="en-US" sz="1100" dirty="0">
                <a:solidFill>
                  <a:prstClr val="black"/>
                </a:solidFill>
              </a:rPr>
              <a:t>know/Refused answers not shown</a:t>
            </a:r>
            <a:r>
              <a:rPr lang="en-US" sz="1100" dirty="0" smtClean="0">
                <a:solidFill>
                  <a:prstClr val="black"/>
                </a:solidFill>
              </a:rPr>
              <a:t>.</a:t>
            </a:r>
            <a:endParaRPr lang="en-US" sz="1100" dirty="0" smtClean="0"/>
          </a:p>
          <a:p>
            <a:r>
              <a:rPr lang="en-US" sz="1100" dirty="0" smtClean="0"/>
              <a:t>SOURCE: </a:t>
            </a:r>
            <a:r>
              <a:rPr lang="en-US" sz="1100" dirty="0"/>
              <a:t>Kaiser Family Foundation/Robert Wood Johnson Foundation/Harvard School of Public Health, The Public’s Health Care Agenda for the 113th Congress (conducted January 3-9, 2013)</a:t>
            </a:r>
          </a:p>
        </p:txBody>
      </p:sp>
      <p:sp>
        <p:nvSpPr>
          <p:cNvPr id="4" name="Title 3"/>
          <p:cNvSpPr>
            <a:spLocks noGrp="1"/>
          </p:cNvSpPr>
          <p:nvPr>
            <p:ph type="title"/>
          </p:nvPr>
        </p:nvSpPr>
        <p:spPr/>
        <p:txBody>
          <a:bodyPr anchor="ctr"/>
          <a:lstStyle/>
          <a:p>
            <a:pPr algn="l"/>
            <a:r>
              <a:rPr lang="en-US" dirty="0" smtClean="0"/>
              <a:t>More Support Than Oppose Their State Expanding Medicaid</a:t>
            </a:r>
            <a:endParaRPr lang="en-US" dirty="0"/>
          </a:p>
        </p:txBody>
      </p:sp>
      <p:sp>
        <p:nvSpPr>
          <p:cNvPr id="7" name="Text Placeholder 3"/>
          <p:cNvSpPr txBox="1">
            <a:spLocks/>
          </p:cNvSpPr>
          <p:nvPr/>
        </p:nvSpPr>
        <p:spPr>
          <a:xfrm>
            <a:off x="91440" y="1097280"/>
            <a:ext cx="8991600" cy="121920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smtClean="0"/>
              <a:t>As you may know, the health care law expands Medicaid to provide health insurance to more low-income uninsured adults. The federal government will initially pay the entire cost of this expansion, and after several years, states will pay 10 percent and the federal government will pay 90 percent. The Supreme Court ruled that states may choose whether or not to participate in this expansion.  What do you think your state should do?</a:t>
            </a:r>
          </a:p>
        </p:txBody>
      </p:sp>
    </p:spTree>
    <p:extLst>
      <p:ext uri="{BB962C8B-B14F-4D97-AF65-F5344CB8AC3E}">
        <p14:creationId xmlns:p14="http://schemas.microsoft.com/office/powerpoint/2010/main" val="2993637463"/>
      </p:ext>
    </p:extLst>
  </p:cSld>
  <p:clrMapOvr>
    <a:masterClrMapping/>
  </p:clrMapOvr>
</p:sld>
</file>

<file path=ppt/theme/theme1.xml><?xml version="1.0" encoding="utf-8"?>
<a:theme xmlns:a="http://schemas.openxmlformats.org/drawingml/2006/main" name="KFF Slide Template">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Meta Offc Pro">
      <a:majorFont>
        <a:latin typeface="Meta Offc Pro"/>
        <a:ea typeface=""/>
        <a:cs typeface=""/>
      </a:majorFont>
      <a:minorFont>
        <a:latin typeface="Meta Offc Pro"/>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129</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KFF Slide Template</vt:lpstr>
      <vt:lpstr>More Support Than Oppose Their State Expanding Medicaid</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Support Than Oppose Their State Expanding Medicaid</dc:title>
  <dc:creator>SarahC</dc:creator>
  <cp:lastModifiedBy>SarahC</cp:lastModifiedBy>
  <cp:revision>1</cp:revision>
  <dcterms:created xsi:type="dcterms:W3CDTF">2013-02-14T21:08:02Z</dcterms:created>
  <dcterms:modified xsi:type="dcterms:W3CDTF">2013-02-14T21:08:02Z</dcterms:modified>
</cp:coreProperties>
</file>