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2" r:id="rId2"/>
    <p:sldMasterId id="2147483677" r:id="rId3"/>
    <p:sldMasterId id="2147483682" r:id="rId4"/>
    <p:sldMasterId id="2147483687" r:id="rId5"/>
  </p:sldMasterIdLst>
  <p:notesMasterIdLst>
    <p:notesMasterId r:id="rId7"/>
  </p:notesMasterIdLst>
  <p:sldIdLst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71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28632175761871E-2"/>
          <c:y val="1.9957670137087258E-3"/>
          <c:w val="0.9611605104996177"/>
          <c:h val="0.85594890634533605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Spending Growth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square"/>
            <c:size val="9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</c:spPr>
          </c:marker>
          <c:dPt>
            <c:idx val="17"/>
            <c:bubble3D val="0"/>
            <c:spPr>
              <a:ln w="38100">
                <a:solidFill>
                  <a:schemeClr val="accent1"/>
                </a:solidFill>
                <a:prstDash val="dash"/>
              </a:ln>
            </c:spPr>
          </c:dPt>
          <c:dLbls>
            <c:dLbl>
              <c:idx val="8"/>
              <c:layout>
                <c:manualLayout>
                  <c:x val="-2.8844790928419562E-2"/>
                  <c:y val="-6.8821256548709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5.9532246633593197E-3"/>
                  <c:y val="-1.665431712651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7271438695960309E-2"/>
                  <c:y val="-4.4781192298850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8688873139617395E-2"/>
                  <c:y val="-4.74523105488348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2015*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4.6998495000000001E-2</c:v>
                </c:pt>
                <c:pt idx="1">
                  <c:v>6.7981176000000004E-2</c:v>
                </c:pt>
                <c:pt idx="2">
                  <c:v>8.6660619999999994E-2</c:v>
                </c:pt>
                <c:pt idx="3">
                  <c:v>0.10360931299999999</c:v>
                </c:pt>
                <c:pt idx="4">
                  <c:v>0.12692768199999999</c:v>
                </c:pt>
                <c:pt idx="5">
                  <c:v>8.5020894999999999E-2</c:v>
                </c:pt>
                <c:pt idx="6">
                  <c:v>7.7093222000000003E-2</c:v>
                </c:pt>
                <c:pt idx="7">
                  <c:v>6.3599876999999999E-2</c:v>
                </c:pt>
                <c:pt idx="8">
                  <c:v>1.3212588000000001E-2</c:v>
                </c:pt>
                <c:pt idx="9">
                  <c:v>3.7999999999999999E-2</c:v>
                </c:pt>
                <c:pt idx="10">
                  <c:v>5.8000000000000003E-2</c:v>
                </c:pt>
                <c:pt idx="11">
                  <c:v>7.5999999999999998E-2</c:v>
                </c:pt>
                <c:pt idx="12">
                  <c:v>6.5799999999999997E-2</c:v>
                </c:pt>
                <c:pt idx="13">
                  <c:v>9.7000000000000003E-2</c:v>
                </c:pt>
                <c:pt idx="14">
                  <c:v>-0.04</c:v>
                </c:pt>
                <c:pt idx="15">
                  <c:v>6.9000000000000006E-2</c:v>
                </c:pt>
                <c:pt idx="16">
                  <c:v>0.10199999999999999</c:v>
                </c:pt>
                <c:pt idx="17">
                  <c:v>0.14299999999999999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Enrollment Growth</c:v>
                </c:pt>
              </c:strCache>
            </c:strRef>
          </c:tx>
          <c:spPr>
            <a:ln w="38100">
              <a:solidFill>
                <a:schemeClr val="tx2"/>
              </a:solidFill>
            </a:ln>
          </c:spPr>
          <c:marker>
            <c:symbol val="triangle"/>
            <c:size val="9"/>
            <c:spPr>
              <a:solidFill>
                <a:schemeClr val="tx2"/>
              </a:solidFill>
              <a:ln w="12700">
                <a:solidFill>
                  <a:schemeClr val="tx2"/>
                </a:solidFill>
              </a:ln>
            </c:spPr>
          </c:marker>
          <c:dPt>
            <c:idx val="17"/>
            <c:bubble3D val="0"/>
            <c:spPr>
              <a:ln w="38100">
                <a:solidFill>
                  <a:schemeClr val="tx2"/>
                </a:solidFill>
                <a:prstDash val="dash"/>
              </a:ln>
            </c:spPr>
          </c:dPt>
          <c:dLbls>
            <c:dLbl>
              <c:idx val="8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3253012048192771E-2"/>
                  <c:y val="3.9439166123153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0340184266477674E-2"/>
                  <c:y val="-5.54656652987877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2.3175053153791637E-2"/>
                  <c:y val="3.94391661231535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7.5832742735649512E-3"/>
                  <c:y val="4.6036828200614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3.3060821330714242E-3"/>
                  <c:y val="5.67213012005519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2015*</c:v>
                </c:pt>
              </c:strCache>
            </c:strRef>
          </c:cat>
          <c:val>
            <c:numRef>
              <c:f>Sheet1!$C$2:$C$19</c:f>
              <c:numCache>
                <c:formatCode>0.0%</c:formatCode>
                <c:ptCount val="18"/>
                <c:pt idx="0">
                  <c:v>-1.8864690999999999E-2</c:v>
                </c:pt>
                <c:pt idx="1">
                  <c:v>4.0000000000000001E-3</c:v>
                </c:pt>
                <c:pt idx="2">
                  <c:v>3.2084869000000002E-2</c:v>
                </c:pt>
                <c:pt idx="3">
                  <c:v>7.4999999999999997E-2</c:v>
                </c:pt>
                <c:pt idx="4">
                  <c:v>9.2999999999999999E-2</c:v>
                </c:pt>
                <c:pt idx="5">
                  <c:v>5.6212289999999998E-2</c:v>
                </c:pt>
                <c:pt idx="6">
                  <c:v>4.2999999999999997E-2</c:v>
                </c:pt>
                <c:pt idx="7">
                  <c:v>3.2096636999999997E-2</c:v>
                </c:pt>
                <c:pt idx="8">
                  <c:v>2.2970849999999999E-3</c:v>
                </c:pt>
                <c:pt idx="9">
                  <c:v>-5.0000000000000001E-3</c:v>
                </c:pt>
                <c:pt idx="10">
                  <c:v>3.1E-2</c:v>
                </c:pt>
                <c:pt idx="11">
                  <c:v>7.8E-2</c:v>
                </c:pt>
                <c:pt idx="12">
                  <c:v>7.1999999999999995E-2</c:v>
                </c:pt>
                <c:pt idx="13">
                  <c:v>4.8000000000000001E-2</c:v>
                </c:pt>
                <c:pt idx="14">
                  <c:v>2.3E-2</c:v>
                </c:pt>
                <c:pt idx="15">
                  <c:v>1.4999999999999999E-2</c:v>
                </c:pt>
                <c:pt idx="16">
                  <c:v>8.3000000000000004E-2</c:v>
                </c:pt>
                <c:pt idx="17">
                  <c:v>0.13200000000000001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726016"/>
        <c:axId val="48727552"/>
      </c:lineChart>
      <c:catAx>
        <c:axId val="4872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500" b="1"/>
            </a:pPr>
            <a:endParaRPr lang="en-US"/>
          </a:p>
        </c:txPr>
        <c:crossAx val="48727552"/>
        <c:crosses val="autoZero"/>
        <c:auto val="1"/>
        <c:lblAlgn val="ctr"/>
        <c:lblOffset val="0"/>
        <c:noMultiLvlLbl val="0"/>
      </c:catAx>
      <c:valAx>
        <c:axId val="48727552"/>
        <c:scaling>
          <c:orientation val="minMax"/>
          <c:max val="0.16000000000000003"/>
          <c:min val="-5.000000000000001E-2"/>
        </c:scaling>
        <c:delete val="1"/>
        <c:axPos val="l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one"/>
        <c:crossAx val="4872601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CDFDA-9C88-4838-B4AB-AA46EC261115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13968-9AA3-4DFE-BF7A-4579D2527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0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7503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10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9240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5001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351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812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solidFill>
                  <a:srgbClr val="000000"/>
                </a:solidFill>
                <a:cs typeface="Meta Offc Pro"/>
              </a:rPr>
              <a:pPr/>
              <a:t>‹#›</a:t>
            </a:fld>
            <a:endParaRPr lang="en-US" sz="1400" b="1" dirty="0" err="1" smtClean="0">
              <a:solidFill>
                <a:srgbClr val="000000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70513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498142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Enrollment percentage changes from June to June of each year. Spending growth percentages in state fiscal year.     </a:t>
            </a:r>
          </a:p>
          <a:p>
            <a:pPr>
              <a:spcBef>
                <a:spcPct val="50000"/>
              </a:spcBef>
              <a:defRPr/>
            </a:pPr>
            <a:r>
              <a:rPr lang="en-US" sz="1100" dirty="0">
                <a:solidFill>
                  <a:srgbClr val="000000"/>
                </a:solidFill>
              </a:rPr>
              <a:t>SOURCE: </a:t>
            </a:r>
            <a:r>
              <a:rPr lang="en-US" sz="1100" i="1" dirty="0">
                <a:solidFill>
                  <a:srgbClr val="000000"/>
                </a:solidFill>
              </a:rPr>
              <a:t>Medicaid Enrollment June </a:t>
            </a:r>
            <a:r>
              <a:rPr lang="en-US" sz="1100" i="1" dirty="0" smtClean="0">
                <a:solidFill>
                  <a:srgbClr val="000000"/>
                </a:solidFill>
              </a:rPr>
              <a:t>2013 </a:t>
            </a:r>
            <a:r>
              <a:rPr lang="en-US" sz="1100" i="1" dirty="0">
                <a:solidFill>
                  <a:srgbClr val="000000"/>
                </a:solidFill>
              </a:rPr>
              <a:t>Data Snapshot</a:t>
            </a:r>
            <a:r>
              <a:rPr lang="en-US" sz="1100" dirty="0">
                <a:solidFill>
                  <a:srgbClr val="000000"/>
                </a:solidFill>
              </a:rPr>
              <a:t>, KCMU, </a:t>
            </a:r>
            <a:r>
              <a:rPr lang="en-US" sz="1100" dirty="0" smtClean="0">
                <a:solidFill>
                  <a:srgbClr val="000000"/>
                </a:solidFill>
              </a:rPr>
              <a:t>January 2014. </a:t>
            </a:r>
            <a:r>
              <a:rPr lang="en-US" sz="1100" dirty="0">
                <a:solidFill>
                  <a:srgbClr val="000000"/>
                </a:solidFill>
              </a:rPr>
              <a:t>Spending Data from KCMU Analysis of CMS Form 64 Data for Historic Medicaid Growth Rates.  </a:t>
            </a:r>
            <a:r>
              <a:rPr lang="en-US" sz="1100" dirty="0" smtClean="0">
                <a:solidFill>
                  <a:srgbClr val="000000"/>
                </a:solidFill>
              </a:rPr>
              <a:t>FY 2014 and 2015 </a:t>
            </a:r>
            <a:r>
              <a:rPr lang="en-US" sz="1100" dirty="0">
                <a:solidFill>
                  <a:srgbClr val="000000"/>
                </a:solidFill>
              </a:rPr>
              <a:t>data based on KCMU survey of Medicaid officials in 50 states and DC conducted by Health Management Associates, </a:t>
            </a:r>
            <a:r>
              <a:rPr lang="en-US" sz="1100" dirty="0" smtClean="0">
                <a:solidFill>
                  <a:srgbClr val="000000"/>
                </a:solidFill>
              </a:rPr>
              <a:t>October 2014.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spending and enrollment are affected by changes in economic conditions and policy.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2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Default with figure #</vt:lpstr>
      <vt:lpstr>Default</vt:lpstr>
      <vt:lpstr>Default with exhibit #</vt:lpstr>
      <vt:lpstr>1_Default with figure #</vt:lpstr>
      <vt:lpstr>Title page</vt:lpstr>
      <vt:lpstr>Medicaid spending and enrollment are affected by changes in economic conditions and policy.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Enrollment and Spending Growth is Accelerated During Economic Downturns</dc:title>
  <dc:creator>Evonne Young</dc:creator>
  <cp:lastModifiedBy>LauraS</cp:lastModifiedBy>
  <cp:revision>4</cp:revision>
  <dcterms:created xsi:type="dcterms:W3CDTF">2013-03-13T19:54:07Z</dcterms:created>
  <dcterms:modified xsi:type="dcterms:W3CDTF">2014-10-14T12:34:17Z</dcterms:modified>
</cp:coreProperties>
</file>