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4"/>
          <c:order val="0"/>
          <c:spPr>
            <a:solidFill>
              <a:srgbClr val="133559"/>
            </a:solidFill>
            <a:ln w="12700">
              <a:solidFill>
                <a:schemeClr val="tx1"/>
              </a:solidFill>
            </a:ln>
          </c:spPr>
          <c:invertIfNegative val="0"/>
          <c:dLbls>
            <c:numFmt formatCode="0%" sourceLinked="0"/>
            <c:txPr>
              <a:bodyPr/>
              <a:lstStyle/>
              <a:p>
                <a:pPr>
                  <a:defRPr b="1"/>
                </a:pPr>
                <a:endParaRPr lang="en-US"/>
              </a:p>
            </c:txPr>
            <c:showLegendKey val="0"/>
            <c:showVal val="1"/>
            <c:showCatName val="0"/>
            <c:showSerName val="0"/>
            <c:showPercent val="0"/>
            <c:showBubbleSize val="0"/>
            <c:showLeaderLines val="0"/>
          </c:dLbls>
          <c:cat>
            <c:strRef>
              <c:f>Sheet1!$A$1:$E$1</c:f>
              <c:strCache>
                <c:ptCount val="5"/>
                <c:pt idx="0">
                  <c:v>Total Health Services and Supplies</c:v>
                </c:pt>
                <c:pt idx="1">
                  <c:v>Hospital Care</c:v>
                </c:pt>
                <c:pt idx="2">
                  <c:v>Professional Services</c:v>
                </c:pt>
                <c:pt idx="3">
                  <c:v>Nursing Home Care</c:v>
                </c:pt>
                <c:pt idx="4">
                  <c:v>Prescription Drugs</c:v>
                </c:pt>
              </c:strCache>
            </c:strRef>
          </c:cat>
          <c:val>
            <c:numRef>
              <c:f>Sheet1!$A$2:$E$2</c:f>
              <c:numCache>
                <c:formatCode>General</c:formatCode>
                <c:ptCount val="5"/>
                <c:pt idx="0">
                  <c:v>0.16</c:v>
                </c:pt>
                <c:pt idx="1">
                  <c:v>0.18</c:v>
                </c:pt>
                <c:pt idx="2">
                  <c:v>0.08</c:v>
                </c:pt>
                <c:pt idx="3">
                  <c:v>0.31</c:v>
                </c:pt>
                <c:pt idx="4">
                  <c:v>7.0000000000000007E-2</c:v>
                </c:pt>
              </c:numCache>
            </c:numRef>
          </c:val>
        </c:ser>
        <c:dLbls>
          <c:showLegendKey val="0"/>
          <c:showVal val="0"/>
          <c:showCatName val="0"/>
          <c:showSerName val="0"/>
          <c:showPercent val="0"/>
          <c:showBubbleSize val="0"/>
        </c:dLbls>
        <c:gapWidth val="150"/>
        <c:overlap val="-97"/>
        <c:axId val="97040640"/>
        <c:axId val="97138560"/>
      </c:barChart>
      <c:catAx>
        <c:axId val="97040640"/>
        <c:scaling>
          <c:orientation val="minMax"/>
        </c:scaling>
        <c:delete val="0"/>
        <c:axPos val="b"/>
        <c:numFmt formatCode="General" sourceLinked="1"/>
        <c:majorTickMark val="none"/>
        <c:minorTickMark val="none"/>
        <c:tickLblPos val="nextTo"/>
        <c:spPr>
          <a:ln w="12700">
            <a:solidFill>
              <a:schemeClr val="accent1"/>
            </a:solidFill>
          </a:ln>
        </c:spPr>
        <c:txPr>
          <a:bodyPr/>
          <a:lstStyle/>
          <a:p>
            <a:pPr>
              <a:defRPr sz="1600" b="1"/>
            </a:pPr>
            <a:endParaRPr lang="en-US"/>
          </a:p>
        </c:txPr>
        <c:crossAx val="97138560"/>
        <c:crosses val="autoZero"/>
        <c:auto val="0"/>
        <c:lblAlgn val="ctr"/>
        <c:lblOffset val="100"/>
        <c:noMultiLvlLbl val="0"/>
      </c:catAx>
      <c:valAx>
        <c:axId val="97138560"/>
        <c:scaling>
          <c:orientation val="minMax"/>
        </c:scaling>
        <c:delete val="1"/>
        <c:axPos val="l"/>
        <c:majorGridlines>
          <c:spPr>
            <a:ln>
              <a:noFill/>
            </a:ln>
          </c:spPr>
        </c:majorGridlines>
        <c:numFmt formatCode="General" sourceLinked="1"/>
        <c:majorTickMark val="out"/>
        <c:minorTickMark val="none"/>
        <c:tickLblPos val="nextTo"/>
        <c:crossAx val="970406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28264C-979E-469B-9854-20090EBC0F10}" type="datetimeFigureOut">
              <a:rPr lang="en-US" smtClean="0"/>
              <a:t>3/13/2013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074297-5862-4190-8197-9295FA358553}" type="slidenum">
              <a:rPr lang="en-US" smtClean="0"/>
              <a:t>‹#›</a:t>
            </a:fld>
            <a:endParaRPr lang="en-US"/>
          </a:p>
        </p:txBody>
      </p:sp>
    </p:spTree>
    <p:extLst>
      <p:ext uri="{BB962C8B-B14F-4D97-AF65-F5344CB8AC3E}">
        <p14:creationId xmlns:p14="http://schemas.microsoft.com/office/powerpoint/2010/main" val="381676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0890">
              <a:defRPr/>
            </a:pP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a:p>
        </p:txBody>
      </p:sp>
    </p:spTree>
    <p:extLst>
      <p:ext uri="{BB962C8B-B14F-4D97-AF65-F5344CB8AC3E}">
        <p14:creationId xmlns:p14="http://schemas.microsoft.com/office/powerpoint/2010/main" val="727422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866583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56899402"/>
              </p:ext>
            </p:extLst>
          </p:nvPr>
        </p:nvGraphicFramePr>
        <p:xfrm>
          <a:off x="838200" y="1096963"/>
          <a:ext cx="8213724" cy="385603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106680" y="6156960"/>
            <a:ext cx="8321040" cy="548640"/>
          </a:xfrm>
        </p:spPr>
        <p:txBody>
          <a:bodyPr/>
          <a:lstStyle/>
          <a:p>
            <a:pPr eaLnBrk="0" hangingPunct="0">
              <a:spcBef>
                <a:spcPct val="5000"/>
              </a:spcBef>
            </a:pPr>
            <a:r>
              <a:rPr lang="en-US" dirty="0">
                <a:solidFill>
                  <a:srgbClr val="000000"/>
                </a:solidFill>
              </a:rPr>
              <a:t>NOTE: Includes neither spending on CHIP nor administrative spending.  Definition of nursing facility care was revised from previous years and no longer includes residential care facilities for mental retardation, mental health or substance abuse.   The nursing facility category includes  continuing care retirement communities.  </a:t>
            </a:r>
            <a:endParaRPr lang="en-US" dirty="0" smtClean="0">
              <a:solidFill>
                <a:srgbClr val="000000"/>
              </a:solidFill>
            </a:endParaRPr>
          </a:p>
          <a:p>
            <a:pPr eaLnBrk="0" hangingPunct="0">
              <a:spcBef>
                <a:spcPct val="5000"/>
              </a:spcBef>
            </a:pPr>
            <a:r>
              <a:rPr lang="en-US" dirty="0" smtClean="0">
                <a:solidFill>
                  <a:srgbClr val="000000"/>
                </a:solidFill>
              </a:rPr>
              <a:t>SOURCE</a:t>
            </a:r>
            <a:r>
              <a:rPr lang="en-US" dirty="0">
                <a:solidFill>
                  <a:srgbClr val="000000"/>
                </a:solidFill>
              </a:rPr>
              <a:t>: CMS, Office of the Actuary, National Health Statistics Group, </a:t>
            </a:r>
            <a:r>
              <a:rPr lang="en-US" i="1" dirty="0">
                <a:solidFill>
                  <a:srgbClr val="000000"/>
                </a:solidFill>
              </a:rPr>
              <a:t>National Health Expenditure Accounts</a:t>
            </a:r>
            <a:r>
              <a:rPr lang="en-US" dirty="0">
                <a:solidFill>
                  <a:srgbClr val="000000"/>
                </a:solidFill>
              </a:rPr>
              <a:t>, 2013. </a:t>
            </a:r>
            <a:r>
              <a:rPr lang="en-US" dirty="0" smtClean="0">
                <a:solidFill>
                  <a:srgbClr val="000000"/>
                </a:solidFill>
              </a:rPr>
              <a:t>Data </a:t>
            </a:r>
            <a:r>
              <a:rPr lang="en-US" dirty="0">
                <a:solidFill>
                  <a:srgbClr val="000000"/>
                </a:solidFill>
              </a:rPr>
              <a:t>for 2011.</a:t>
            </a:r>
          </a:p>
        </p:txBody>
      </p:sp>
      <p:sp>
        <p:nvSpPr>
          <p:cNvPr id="4" name="Title 3"/>
          <p:cNvSpPr>
            <a:spLocks noGrp="1"/>
          </p:cNvSpPr>
          <p:nvPr>
            <p:ph type="title"/>
          </p:nvPr>
        </p:nvSpPr>
        <p:spPr/>
        <p:txBody>
          <a:bodyPr/>
          <a:lstStyle/>
          <a:p>
            <a:r>
              <a:rPr lang="en-US" dirty="0"/>
              <a:t>Medicaid </a:t>
            </a:r>
            <a:r>
              <a:rPr lang="en-US" dirty="0" smtClean="0"/>
              <a:t>Provides </a:t>
            </a:r>
            <a:r>
              <a:rPr lang="en-US" dirty="0"/>
              <a:t>S</a:t>
            </a:r>
            <a:r>
              <a:rPr lang="en-US" dirty="0" smtClean="0"/>
              <a:t>upport </a:t>
            </a:r>
            <a:r>
              <a:rPr lang="en-US" dirty="0"/>
              <a:t>for </a:t>
            </a:r>
            <a:r>
              <a:rPr lang="en-US" dirty="0" smtClean="0"/>
              <a:t>Providers </a:t>
            </a:r>
            <a:r>
              <a:rPr lang="en-US" dirty="0"/>
              <a:t>and </a:t>
            </a:r>
            <a:r>
              <a:rPr lang="en-US" dirty="0" smtClean="0"/>
              <a:t>Services </a:t>
            </a:r>
            <a:r>
              <a:rPr lang="en-US" dirty="0"/>
              <a:t>in the </a:t>
            </a:r>
            <a:r>
              <a:rPr lang="en-US" dirty="0" smtClean="0"/>
              <a:t>Health Care System</a:t>
            </a:r>
            <a:endParaRPr lang="en-US" dirty="0"/>
          </a:p>
        </p:txBody>
      </p:sp>
      <p:sp>
        <p:nvSpPr>
          <p:cNvPr id="6" name="Text Box 4"/>
          <p:cNvSpPr txBox="1">
            <a:spLocks noChangeArrowheads="1"/>
          </p:cNvSpPr>
          <p:nvPr/>
        </p:nvSpPr>
        <p:spPr bwMode="auto">
          <a:xfrm>
            <a:off x="-76200" y="4648200"/>
            <a:ext cx="1295400" cy="1077218"/>
          </a:xfrm>
          <a:prstGeom prst="rect">
            <a:avLst/>
          </a:prstGeom>
          <a:noFill/>
          <a:ln w="9525">
            <a:noFill/>
            <a:miter lim="800000"/>
            <a:headEnd/>
            <a:tailEnd/>
          </a:ln>
        </p:spPr>
        <p:txBody>
          <a:bodyPr>
            <a:spAutoFit/>
          </a:bodyPr>
          <a:lstStyle/>
          <a:p>
            <a:pPr algn="ctr" eaLnBrk="0" fontAlgn="base" hangingPunct="0">
              <a:spcBef>
                <a:spcPct val="0"/>
              </a:spcBef>
              <a:spcAft>
                <a:spcPct val="0"/>
              </a:spcAft>
            </a:pPr>
            <a:r>
              <a:rPr lang="en-US" sz="1600" b="1" dirty="0">
                <a:solidFill>
                  <a:srgbClr val="000000"/>
                </a:solidFill>
              </a:rPr>
              <a:t>Total </a:t>
            </a:r>
          </a:p>
          <a:p>
            <a:pPr algn="ctr" eaLnBrk="0" fontAlgn="base" hangingPunct="0">
              <a:spcBef>
                <a:spcPct val="0"/>
              </a:spcBef>
              <a:spcAft>
                <a:spcPct val="0"/>
              </a:spcAft>
            </a:pPr>
            <a:r>
              <a:rPr lang="en-US" sz="1600" b="1" dirty="0">
                <a:solidFill>
                  <a:srgbClr val="000000"/>
                </a:solidFill>
              </a:rPr>
              <a:t>National Spending</a:t>
            </a:r>
          </a:p>
          <a:p>
            <a:pPr algn="ctr" eaLnBrk="0" fontAlgn="base" hangingPunct="0">
              <a:spcBef>
                <a:spcPct val="0"/>
              </a:spcBef>
              <a:spcAft>
                <a:spcPct val="0"/>
              </a:spcAft>
            </a:pPr>
            <a:r>
              <a:rPr lang="en-US" sz="1600" b="1" dirty="0">
                <a:solidFill>
                  <a:srgbClr val="000000"/>
                </a:solidFill>
              </a:rPr>
              <a:t>(billions)</a:t>
            </a:r>
          </a:p>
        </p:txBody>
      </p:sp>
      <p:sp>
        <p:nvSpPr>
          <p:cNvPr id="7" name="Text Box 5"/>
          <p:cNvSpPr txBox="1">
            <a:spLocks noChangeArrowheads="1"/>
          </p:cNvSpPr>
          <p:nvPr/>
        </p:nvSpPr>
        <p:spPr bwMode="auto">
          <a:xfrm>
            <a:off x="1143000" y="5076825"/>
            <a:ext cx="1143000" cy="369332"/>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dirty="0">
                <a:solidFill>
                  <a:srgbClr val="000000"/>
                </a:solidFill>
              </a:rPr>
              <a:t>$</a:t>
            </a:r>
            <a:r>
              <a:rPr lang="en-US" b="1" dirty="0" smtClean="0">
                <a:solidFill>
                  <a:srgbClr val="000000"/>
                </a:solidFill>
              </a:rPr>
              <a:t>2,279</a:t>
            </a:r>
            <a:endParaRPr lang="en-US" b="1" dirty="0">
              <a:solidFill>
                <a:srgbClr val="000000"/>
              </a:solidFill>
            </a:endParaRPr>
          </a:p>
        </p:txBody>
      </p:sp>
      <p:sp>
        <p:nvSpPr>
          <p:cNvPr id="8" name="Text Box 6"/>
          <p:cNvSpPr txBox="1">
            <a:spLocks noChangeArrowheads="1"/>
          </p:cNvSpPr>
          <p:nvPr/>
        </p:nvSpPr>
        <p:spPr bwMode="auto">
          <a:xfrm>
            <a:off x="2714625" y="5048250"/>
            <a:ext cx="1066800" cy="369332"/>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dirty="0" smtClean="0">
                <a:solidFill>
                  <a:srgbClr val="000000"/>
                </a:solidFill>
              </a:rPr>
              <a:t>$851</a:t>
            </a:r>
            <a:endParaRPr lang="en-US" b="1" dirty="0">
              <a:solidFill>
                <a:srgbClr val="000000"/>
              </a:solidFill>
            </a:endParaRPr>
          </a:p>
        </p:txBody>
      </p:sp>
      <p:sp>
        <p:nvSpPr>
          <p:cNvPr id="9" name="Text Box 7"/>
          <p:cNvSpPr txBox="1">
            <a:spLocks noChangeArrowheads="1"/>
          </p:cNvSpPr>
          <p:nvPr/>
        </p:nvSpPr>
        <p:spPr bwMode="auto">
          <a:xfrm>
            <a:off x="4267200" y="5048250"/>
            <a:ext cx="1066800" cy="369332"/>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dirty="0" smtClean="0">
                <a:solidFill>
                  <a:srgbClr val="000000"/>
                </a:solidFill>
              </a:rPr>
              <a:t>$723</a:t>
            </a:r>
            <a:endParaRPr lang="en-US" b="1" dirty="0">
              <a:solidFill>
                <a:srgbClr val="000000"/>
              </a:solidFill>
            </a:endParaRPr>
          </a:p>
        </p:txBody>
      </p:sp>
      <p:sp>
        <p:nvSpPr>
          <p:cNvPr id="10" name="Text Box 8"/>
          <p:cNvSpPr txBox="1">
            <a:spLocks noChangeArrowheads="1"/>
          </p:cNvSpPr>
          <p:nvPr/>
        </p:nvSpPr>
        <p:spPr bwMode="auto">
          <a:xfrm>
            <a:off x="6019800" y="5048250"/>
            <a:ext cx="838200" cy="369332"/>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dirty="0" smtClean="0">
                <a:solidFill>
                  <a:srgbClr val="000000"/>
                </a:solidFill>
              </a:rPr>
              <a:t>$149</a:t>
            </a:r>
            <a:endParaRPr lang="en-US" b="1" dirty="0">
              <a:solidFill>
                <a:srgbClr val="000000"/>
              </a:solidFill>
            </a:endParaRPr>
          </a:p>
        </p:txBody>
      </p:sp>
      <p:sp>
        <p:nvSpPr>
          <p:cNvPr id="11" name="Text Box 9"/>
          <p:cNvSpPr txBox="1">
            <a:spLocks noChangeArrowheads="1"/>
          </p:cNvSpPr>
          <p:nvPr/>
        </p:nvSpPr>
        <p:spPr bwMode="auto">
          <a:xfrm>
            <a:off x="7620000" y="5048249"/>
            <a:ext cx="838200" cy="369332"/>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dirty="0" smtClean="0">
                <a:solidFill>
                  <a:srgbClr val="000000"/>
                </a:solidFill>
              </a:rPr>
              <a:t>$263</a:t>
            </a:r>
            <a:endParaRPr lang="en-US" b="1" dirty="0">
              <a:solidFill>
                <a:srgbClr val="000000"/>
              </a:solidFill>
            </a:endParaRPr>
          </a:p>
        </p:txBody>
      </p:sp>
    </p:spTree>
    <p:extLst>
      <p:ext uri="{BB962C8B-B14F-4D97-AF65-F5344CB8AC3E}">
        <p14:creationId xmlns:p14="http://schemas.microsoft.com/office/powerpoint/2010/main" val="651381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2">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31A3E3"/>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102</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Medicaid Provides Support for Providers and Services in the Health Care System</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Provides Support for Providers and Services in the Health Care System</dc:title>
  <dc:creator>Evonne Young</dc:creator>
  <cp:lastModifiedBy>Sam Ross</cp:lastModifiedBy>
  <cp:revision>2</cp:revision>
  <dcterms:created xsi:type="dcterms:W3CDTF">2013-03-13T19:54:15Z</dcterms:created>
  <dcterms:modified xsi:type="dcterms:W3CDTF">2013-03-13T20:30:07Z</dcterms:modified>
</cp:coreProperties>
</file>