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SOURCE: </a:t>
            </a:r>
            <a:r>
              <a:rPr lang="en-US" dirty="0" err="1">
                <a:solidFill>
                  <a:schemeClr val="accent1"/>
                </a:solidFill>
              </a:rPr>
              <a:t>Sonfield</a:t>
            </a:r>
            <a:r>
              <a:rPr lang="en-US" dirty="0">
                <a:solidFill>
                  <a:schemeClr val="accent1"/>
                </a:solidFill>
              </a:rPr>
              <a:t>, A., </a:t>
            </a:r>
            <a:r>
              <a:rPr lang="en-US" dirty="0" err="1">
                <a:solidFill>
                  <a:schemeClr val="accent1"/>
                </a:solidFill>
              </a:rPr>
              <a:t>Kost</a:t>
            </a:r>
            <a:r>
              <a:rPr lang="en-US" dirty="0">
                <a:solidFill>
                  <a:schemeClr val="accent1"/>
                </a:solidFill>
              </a:rPr>
              <a:t>, K., Benson Gold, R., &amp; Finer, L.B. (2011). The public cost of births resulting from unintended pregnancies: National and state-level estimates. Perspectives on Sexual and Reproductive Health 43(2): 94-102.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Medicaid Programs in the South and Southwest Cover a Higher Share of Births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15793" y="1274762"/>
            <a:ext cx="8242407" cy="4211638"/>
            <a:chOff x="215793" y="1122362"/>
            <a:chExt cx="8242407" cy="4211638"/>
          </a:xfrm>
        </p:grpSpPr>
        <p:sp>
          <p:nvSpPr>
            <p:cNvPr id="9" name="Shape - Wyoming"/>
            <p:cNvSpPr>
              <a:spLocks noChangeAspect="1"/>
            </p:cNvSpPr>
            <p:nvPr/>
          </p:nvSpPr>
          <p:spPr bwMode="auto">
            <a:xfrm>
              <a:off x="3057417" y="2003425"/>
              <a:ext cx="896938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0" name="Shape - West Virginia"/>
            <p:cNvSpPr>
              <a:spLocks noChangeAspect="1"/>
            </p:cNvSpPr>
            <p:nvPr/>
          </p:nvSpPr>
          <p:spPr bwMode="auto">
            <a:xfrm>
              <a:off x="6615005" y="2544762"/>
              <a:ext cx="550862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1" name="Shape - Washington"/>
            <p:cNvSpPr>
              <a:spLocks noChangeAspect="1"/>
            </p:cNvSpPr>
            <p:nvPr/>
          </p:nvSpPr>
          <p:spPr bwMode="auto">
            <a:xfrm>
              <a:off x="1733442" y="1152525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grpSp>
          <p:nvGrpSpPr>
            <p:cNvPr id="12" name="Shape - Virginia"/>
            <p:cNvGrpSpPr>
              <a:grpSpLocks/>
            </p:cNvGrpSpPr>
            <p:nvPr/>
          </p:nvGrpSpPr>
          <p:grpSpPr bwMode="auto">
            <a:xfrm>
              <a:off x="6546742" y="2663825"/>
              <a:ext cx="1009650" cy="596900"/>
              <a:chOff x="3911" y="1540"/>
              <a:chExt cx="636" cy="376"/>
            </a:xfrm>
            <a:solidFill>
              <a:schemeClr val="accent3"/>
            </a:solidFill>
          </p:grpSpPr>
          <p:sp>
            <p:nvSpPr>
              <p:cNvPr id="133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34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</p:grpSp>
        <p:sp>
          <p:nvSpPr>
            <p:cNvPr id="13" name="Shape - Vermont"/>
            <p:cNvSpPr>
              <a:spLocks noChangeAspect="1"/>
            </p:cNvSpPr>
            <p:nvPr/>
          </p:nvSpPr>
          <p:spPr bwMode="auto">
            <a:xfrm>
              <a:off x="7442092" y="1598612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4" name="Shape - Utah"/>
            <p:cNvSpPr>
              <a:spLocks noChangeAspect="1"/>
            </p:cNvSpPr>
            <p:nvPr/>
          </p:nvSpPr>
          <p:spPr bwMode="auto">
            <a:xfrm>
              <a:off x="2620855" y="2436812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5" name="Shape - Texas"/>
            <p:cNvSpPr>
              <a:spLocks noChangeAspect="1"/>
            </p:cNvSpPr>
            <p:nvPr/>
          </p:nvSpPr>
          <p:spPr bwMode="auto">
            <a:xfrm>
              <a:off x="3495567" y="3443287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6" name="Shape - Tennessee"/>
            <p:cNvSpPr>
              <a:spLocks noChangeAspect="1"/>
            </p:cNvSpPr>
            <p:nvPr/>
          </p:nvSpPr>
          <p:spPr bwMode="auto">
            <a:xfrm>
              <a:off x="5687905" y="3213100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7" name="Shape - South Dakota"/>
            <p:cNvSpPr>
              <a:spLocks noChangeAspect="1"/>
            </p:cNvSpPr>
            <p:nvPr/>
          </p:nvSpPr>
          <p:spPr bwMode="auto">
            <a:xfrm>
              <a:off x="3925780" y="1908175"/>
              <a:ext cx="920750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8" name="Shape - South Carolina"/>
            <p:cNvSpPr>
              <a:spLocks noChangeAspect="1"/>
            </p:cNvSpPr>
            <p:nvPr/>
          </p:nvSpPr>
          <p:spPr bwMode="auto">
            <a:xfrm>
              <a:off x="6629292" y="3405187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9" name="Shape - Rhode Island"/>
            <p:cNvSpPr>
              <a:spLocks noChangeAspect="1"/>
            </p:cNvSpPr>
            <p:nvPr/>
          </p:nvSpPr>
          <p:spPr bwMode="auto">
            <a:xfrm>
              <a:off x="7753242" y="2051050"/>
              <a:ext cx="120650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0" name="Shape - Pennsylvania"/>
            <p:cNvSpPr>
              <a:spLocks noChangeAspect="1"/>
            </p:cNvSpPr>
            <p:nvPr/>
          </p:nvSpPr>
          <p:spPr bwMode="auto">
            <a:xfrm>
              <a:off x="6737242" y="2181225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1" name="Shape - Oregon"/>
            <p:cNvSpPr>
              <a:spLocks noChangeAspect="1"/>
            </p:cNvSpPr>
            <p:nvPr/>
          </p:nvSpPr>
          <p:spPr bwMode="auto">
            <a:xfrm>
              <a:off x="1533417" y="1589087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2" name="Shape - Oklahoma"/>
            <p:cNvSpPr>
              <a:spLocks noChangeAspect="1"/>
            </p:cNvSpPr>
            <p:nvPr/>
          </p:nvSpPr>
          <p:spPr bwMode="auto">
            <a:xfrm>
              <a:off x="4022617" y="3348037"/>
              <a:ext cx="1125538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3" name="Shape - Ohio"/>
            <p:cNvSpPr>
              <a:spLocks noChangeAspect="1"/>
            </p:cNvSpPr>
            <p:nvPr/>
          </p:nvSpPr>
          <p:spPr bwMode="auto">
            <a:xfrm>
              <a:off x="6232417" y="2314575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4" name="Shape - North Dakota"/>
            <p:cNvSpPr>
              <a:spLocks noChangeAspect="1"/>
            </p:cNvSpPr>
            <p:nvPr/>
          </p:nvSpPr>
          <p:spPr bwMode="auto">
            <a:xfrm>
              <a:off x="3946798" y="1422400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5" name="Shape - North Carolina"/>
            <p:cNvSpPr>
              <a:spLocks noChangeAspect="1"/>
            </p:cNvSpPr>
            <p:nvPr/>
          </p:nvSpPr>
          <p:spPr bwMode="auto">
            <a:xfrm>
              <a:off x="6500705" y="3059112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grpSp>
          <p:nvGrpSpPr>
            <p:cNvPr id="26" name="Shape - New York"/>
            <p:cNvGrpSpPr>
              <a:grpSpLocks/>
            </p:cNvGrpSpPr>
            <p:nvPr/>
          </p:nvGrpSpPr>
          <p:grpSpPr bwMode="auto">
            <a:xfrm>
              <a:off x="6800742" y="1635125"/>
              <a:ext cx="1044575" cy="700087"/>
              <a:chOff x="4071" y="893"/>
              <a:chExt cx="658" cy="440"/>
            </a:xfrm>
            <a:solidFill>
              <a:schemeClr val="accent1"/>
            </a:solidFill>
          </p:grpSpPr>
          <p:sp>
            <p:nvSpPr>
              <p:cNvPr id="131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32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</p:grpSp>
        <p:sp>
          <p:nvSpPr>
            <p:cNvPr id="27" name="Shape - New Mexico"/>
            <p:cNvSpPr>
              <a:spLocks noChangeAspect="1"/>
            </p:cNvSpPr>
            <p:nvPr/>
          </p:nvSpPr>
          <p:spPr bwMode="auto">
            <a:xfrm>
              <a:off x="3138380" y="3314700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8" name="Shape - New Jersey"/>
            <p:cNvSpPr>
              <a:spLocks noChangeAspect="1"/>
            </p:cNvSpPr>
            <p:nvPr/>
          </p:nvSpPr>
          <p:spPr bwMode="auto">
            <a:xfrm>
              <a:off x="7413517" y="2236787"/>
              <a:ext cx="196850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9" name="Shape - New Hampshire"/>
            <p:cNvSpPr>
              <a:spLocks noChangeAspect="1"/>
            </p:cNvSpPr>
            <p:nvPr/>
          </p:nvSpPr>
          <p:spPr bwMode="auto">
            <a:xfrm>
              <a:off x="7604017" y="1522412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0" name="Shape - Nevada"/>
            <p:cNvSpPr>
              <a:spLocks noChangeAspect="1"/>
            </p:cNvSpPr>
            <p:nvPr/>
          </p:nvSpPr>
          <p:spPr bwMode="auto">
            <a:xfrm>
              <a:off x="1930292" y="2300287"/>
              <a:ext cx="831850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1" name="Shape - Nebraska"/>
            <p:cNvSpPr>
              <a:spLocks noChangeAspect="1"/>
            </p:cNvSpPr>
            <p:nvPr/>
          </p:nvSpPr>
          <p:spPr bwMode="auto">
            <a:xfrm>
              <a:off x="3917842" y="2401887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2" name="Shape - Montana"/>
            <p:cNvSpPr>
              <a:spLocks noChangeAspect="1"/>
            </p:cNvSpPr>
            <p:nvPr/>
          </p:nvSpPr>
          <p:spPr bwMode="auto">
            <a:xfrm>
              <a:off x="2643727" y="1295400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3" name="Shape - Missouri"/>
            <p:cNvSpPr>
              <a:spLocks noChangeAspect="1"/>
            </p:cNvSpPr>
            <p:nvPr/>
          </p:nvSpPr>
          <p:spPr bwMode="auto">
            <a:xfrm>
              <a:off x="4957655" y="2752725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4" name="Shape - Mississippi"/>
            <p:cNvSpPr>
              <a:spLocks noChangeAspect="1"/>
            </p:cNvSpPr>
            <p:nvPr/>
          </p:nvSpPr>
          <p:spPr bwMode="auto">
            <a:xfrm>
              <a:off x="5573605" y="3586162"/>
              <a:ext cx="450850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5" name="Shape - Minnesota"/>
            <p:cNvSpPr>
              <a:spLocks noChangeAspect="1"/>
            </p:cNvSpPr>
            <p:nvPr/>
          </p:nvSpPr>
          <p:spPr bwMode="auto">
            <a:xfrm>
              <a:off x="4680223" y="1360487"/>
              <a:ext cx="857250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6" name="Shape - Massachusetts"/>
            <p:cNvSpPr>
              <a:spLocks noChangeAspect="1"/>
            </p:cNvSpPr>
            <p:nvPr/>
          </p:nvSpPr>
          <p:spPr bwMode="auto">
            <a:xfrm>
              <a:off x="7548455" y="1908175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7" name="Shape - Maryland"/>
            <p:cNvSpPr>
              <a:spLocks noChangeAspect="1"/>
            </p:cNvSpPr>
            <p:nvPr/>
          </p:nvSpPr>
          <p:spPr bwMode="auto">
            <a:xfrm>
              <a:off x="6921392" y="2565400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8" name="Shape - Maine"/>
            <p:cNvSpPr>
              <a:spLocks noChangeAspect="1"/>
            </p:cNvSpPr>
            <p:nvPr/>
          </p:nvSpPr>
          <p:spPr bwMode="auto">
            <a:xfrm>
              <a:off x="7657992" y="1122362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9" name="Shape - Louisiana"/>
            <p:cNvSpPr>
              <a:spLocks noChangeAspect="1"/>
            </p:cNvSpPr>
            <p:nvPr/>
          </p:nvSpPr>
          <p:spPr bwMode="auto">
            <a:xfrm>
              <a:off x="5216417" y="3937000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0" name="Shape - Kentucky"/>
            <p:cNvSpPr>
              <a:spLocks noChangeAspect="1"/>
            </p:cNvSpPr>
            <p:nvPr/>
          </p:nvSpPr>
          <p:spPr bwMode="auto">
            <a:xfrm>
              <a:off x="5749817" y="2873375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1" name="Shape - Kansas"/>
            <p:cNvSpPr>
              <a:spLocks noChangeAspect="1"/>
            </p:cNvSpPr>
            <p:nvPr/>
          </p:nvSpPr>
          <p:spPr bwMode="auto">
            <a:xfrm>
              <a:off x="4149617" y="2874962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2" name="Shape - Iowa"/>
            <p:cNvSpPr>
              <a:spLocks noChangeAspect="1"/>
            </p:cNvSpPr>
            <p:nvPr/>
          </p:nvSpPr>
          <p:spPr bwMode="auto">
            <a:xfrm>
              <a:off x="4832242" y="2289175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3" name="Shape - Indiana"/>
            <p:cNvSpPr>
              <a:spLocks noChangeAspect="1"/>
            </p:cNvSpPr>
            <p:nvPr/>
          </p:nvSpPr>
          <p:spPr bwMode="auto">
            <a:xfrm>
              <a:off x="5905392" y="2454275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4" name="Shape - Illinois"/>
            <p:cNvSpPr>
              <a:spLocks noChangeAspect="1"/>
            </p:cNvSpPr>
            <p:nvPr/>
          </p:nvSpPr>
          <p:spPr bwMode="auto">
            <a:xfrm>
              <a:off x="5442901" y="2392362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5" name="Shape - Idaho"/>
            <p:cNvSpPr>
              <a:spLocks noChangeAspect="1"/>
            </p:cNvSpPr>
            <p:nvPr/>
          </p:nvSpPr>
          <p:spPr bwMode="auto">
            <a:xfrm>
              <a:off x="2387492" y="1284287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grpSp>
          <p:nvGrpSpPr>
            <p:cNvPr id="46" name="Shape - Hawaii"/>
            <p:cNvGrpSpPr/>
            <p:nvPr/>
          </p:nvGrpSpPr>
          <p:grpSpPr>
            <a:xfrm>
              <a:off x="1623905" y="4198937"/>
              <a:ext cx="622300" cy="477838"/>
              <a:chOff x="2322512" y="5000625"/>
              <a:chExt cx="622300" cy="477838"/>
            </a:xfrm>
            <a:solidFill>
              <a:schemeClr val="accent3"/>
            </a:solidFill>
          </p:grpSpPr>
          <p:sp>
            <p:nvSpPr>
              <p:cNvPr id="123" name="Freeform 4"/>
              <p:cNvSpPr>
                <a:spLocks noChangeAspect="1"/>
              </p:cNvSpPr>
              <p:nvPr/>
            </p:nvSpPr>
            <p:spPr bwMode="auto">
              <a:xfrm>
                <a:off x="2322512" y="5060535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4" name="Freeform 5"/>
              <p:cNvSpPr>
                <a:spLocks noChangeAspect="1"/>
              </p:cNvSpPr>
              <p:nvPr/>
            </p:nvSpPr>
            <p:spPr bwMode="auto">
              <a:xfrm>
                <a:off x="2390531" y="5000625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5" name="Freeform 6"/>
              <p:cNvSpPr>
                <a:spLocks noChangeAspect="1"/>
              </p:cNvSpPr>
              <p:nvPr/>
            </p:nvSpPr>
            <p:spPr bwMode="auto">
              <a:xfrm>
                <a:off x="2474469" y="5060535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6" name="Freeform 7"/>
              <p:cNvSpPr>
                <a:spLocks noChangeAspect="1"/>
              </p:cNvSpPr>
              <p:nvPr/>
            </p:nvSpPr>
            <p:spPr bwMode="auto">
              <a:xfrm>
                <a:off x="2611954" y="5134882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7" name="Freeform 8"/>
              <p:cNvSpPr>
                <a:spLocks noChangeAspect="1"/>
              </p:cNvSpPr>
              <p:nvPr/>
            </p:nvSpPr>
            <p:spPr bwMode="auto">
              <a:xfrm>
                <a:off x="2643069" y="5208506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8" name="Freeform 9"/>
              <p:cNvSpPr>
                <a:spLocks noChangeAspect="1"/>
              </p:cNvSpPr>
              <p:nvPr/>
            </p:nvSpPr>
            <p:spPr bwMode="auto">
              <a:xfrm>
                <a:off x="2690103" y="5248928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9" name="Freeform"/>
              <p:cNvSpPr>
                <a:spLocks noChangeAspect="1"/>
              </p:cNvSpPr>
              <p:nvPr/>
            </p:nvSpPr>
            <p:spPr bwMode="auto">
              <a:xfrm>
                <a:off x="2764634" y="5266251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30" name="Freeform"/>
              <p:cNvSpPr>
                <a:spLocks noChangeAspect="1"/>
              </p:cNvSpPr>
              <p:nvPr/>
            </p:nvSpPr>
            <p:spPr bwMode="auto">
              <a:xfrm>
                <a:off x="2700957" y="5167363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</p:grpSp>
        <p:sp>
          <p:nvSpPr>
            <p:cNvPr id="47" name="Shape - Georgia"/>
            <p:cNvSpPr>
              <a:spLocks noChangeAspect="1"/>
            </p:cNvSpPr>
            <p:nvPr/>
          </p:nvSpPr>
          <p:spPr bwMode="auto">
            <a:xfrm>
              <a:off x="6330842" y="3503612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8" name="Shape - Florida"/>
            <p:cNvSpPr>
              <a:spLocks noChangeAspect="1"/>
            </p:cNvSpPr>
            <p:nvPr/>
          </p:nvSpPr>
          <p:spPr bwMode="auto">
            <a:xfrm>
              <a:off x="6170505" y="4122737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9" name="Shape - Delaware"/>
            <p:cNvSpPr>
              <a:spLocks noChangeAspect="1"/>
            </p:cNvSpPr>
            <p:nvPr/>
          </p:nvSpPr>
          <p:spPr bwMode="auto">
            <a:xfrm>
              <a:off x="7399230" y="2552700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0" name="Shape - Connecticut"/>
            <p:cNvSpPr>
              <a:spLocks noChangeAspect="1"/>
            </p:cNvSpPr>
            <p:nvPr/>
          </p:nvSpPr>
          <p:spPr bwMode="auto">
            <a:xfrm>
              <a:off x="7564330" y="2065337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1" name="Shape - Colorado"/>
            <p:cNvSpPr>
              <a:spLocks noChangeAspect="1"/>
            </p:cNvSpPr>
            <p:nvPr/>
          </p:nvSpPr>
          <p:spPr bwMode="auto">
            <a:xfrm>
              <a:off x="3241567" y="2676525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2" name="Shape - California"/>
            <p:cNvSpPr>
              <a:spLocks noChangeAspect="1"/>
            </p:cNvSpPr>
            <p:nvPr/>
          </p:nvSpPr>
          <p:spPr bwMode="auto">
            <a:xfrm>
              <a:off x="1450867" y="2198687"/>
              <a:ext cx="1098550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3" name="Shape - Arkansas"/>
            <p:cNvSpPr>
              <a:spLocks noChangeAspect="1"/>
            </p:cNvSpPr>
            <p:nvPr/>
          </p:nvSpPr>
          <p:spPr bwMode="auto">
            <a:xfrm>
              <a:off x="5124342" y="3375025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4" name="Shape - Arizona"/>
            <p:cNvSpPr>
              <a:spLocks noChangeAspect="1"/>
            </p:cNvSpPr>
            <p:nvPr/>
          </p:nvSpPr>
          <p:spPr bwMode="auto">
            <a:xfrm>
              <a:off x="2403367" y="3249612"/>
              <a:ext cx="844550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5" name="Shape - Alaska"/>
            <p:cNvSpPr>
              <a:spLocks noChangeAspect="1"/>
            </p:cNvSpPr>
            <p:nvPr/>
          </p:nvSpPr>
          <p:spPr bwMode="auto">
            <a:xfrm>
              <a:off x="215793" y="3757612"/>
              <a:ext cx="1617662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6" name="Shape - Alabama"/>
            <p:cNvSpPr>
              <a:spLocks noChangeAspect="1"/>
            </p:cNvSpPr>
            <p:nvPr/>
          </p:nvSpPr>
          <p:spPr bwMode="auto">
            <a:xfrm>
              <a:off x="6002230" y="3540125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7" name="Shape - District of Columbia (star)"/>
            <p:cNvSpPr>
              <a:spLocks noChangeArrowheads="1"/>
            </p:cNvSpPr>
            <p:nvPr/>
          </p:nvSpPr>
          <p:spPr bwMode="auto">
            <a:xfrm>
              <a:off x="7129355" y="2635250"/>
              <a:ext cx="207962" cy="201612"/>
            </a:xfrm>
            <a:prstGeom prst="star5">
              <a:avLst/>
            </a:pr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  <a:cs typeface="+mn-cs"/>
              </a:endParaRPr>
            </a:p>
          </p:txBody>
        </p:sp>
        <p:sp>
          <p:nvSpPr>
            <p:cNvPr id="58" name="Line - Vermont"/>
            <p:cNvSpPr>
              <a:spLocks noChangeShapeType="1"/>
            </p:cNvSpPr>
            <p:nvPr/>
          </p:nvSpPr>
          <p:spPr bwMode="auto">
            <a:xfrm>
              <a:off x="7313505" y="1512887"/>
              <a:ext cx="207962" cy="1333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9" name="Line - Rhode Island"/>
            <p:cNvSpPr>
              <a:spLocks noChangeShapeType="1"/>
            </p:cNvSpPr>
            <p:nvPr/>
          </p:nvSpPr>
          <p:spPr bwMode="auto">
            <a:xfrm>
              <a:off x="7824680" y="2120900"/>
              <a:ext cx="277812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0" name="Line - New Jersey"/>
            <p:cNvSpPr>
              <a:spLocks noChangeShapeType="1"/>
            </p:cNvSpPr>
            <p:nvPr/>
          </p:nvSpPr>
          <p:spPr bwMode="auto">
            <a:xfrm flipV="1">
              <a:off x="7538930" y="2490787"/>
              <a:ext cx="2635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1" name="Line - New Hampshire"/>
            <p:cNvSpPr>
              <a:spLocks noChangeShapeType="1"/>
            </p:cNvSpPr>
            <p:nvPr/>
          </p:nvSpPr>
          <p:spPr bwMode="auto">
            <a:xfrm flipV="1">
              <a:off x="7686567" y="1784350"/>
              <a:ext cx="360363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2" name="Line - Massachusetts"/>
            <p:cNvSpPr>
              <a:spLocks noChangeShapeType="1"/>
            </p:cNvSpPr>
            <p:nvPr/>
          </p:nvSpPr>
          <p:spPr bwMode="auto">
            <a:xfrm>
              <a:off x="7824680" y="2011362"/>
              <a:ext cx="287783" cy="283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3" name="Line - Maryland"/>
            <p:cNvSpPr>
              <a:spLocks noChangeShapeType="1"/>
            </p:cNvSpPr>
            <p:nvPr/>
          </p:nvSpPr>
          <p:spPr bwMode="auto">
            <a:xfrm>
              <a:off x="7497655" y="2781300"/>
              <a:ext cx="288131" cy="317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4" name="Line - Hawaii"/>
            <p:cNvSpPr>
              <a:spLocks noChangeShapeType="1"/>
            </p:cNvSpPr>
            <p:nvPr/>
          </p:nvSpPr>
          <p:spPr bwMode="auto">
            <a:xfrm flipH="1" flipV="1">
              <a:off x="2138255" y="4549775"/>
              <a:ext cx="268288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5" name="Line - District of Columbia"/>
            <p:cNvSpPr>
              <a:spLocks noChangeShapeType="1"/>
            </p:cNvSpPr>
            <p:nvPr/>
          </p:nvSpPr>
          <p:spPr bwMode="auto">
            <a:xfrm flipH="1" flipV="1">
              <a:off x="7269845" y="2762249"/>
              <a:ext cx="440534" cy="2476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6" name="Line - Delaware"/>
            <p:cNvSpPr>
              <a:spLocks noChangeShapeType="1"/>
            </p:cNvSpPr>
            <p:nvPr/>
          </p:nvSpPr>
          <p:spPr bwMode="auto">
            <a:xfrm flipV="1">
              <a:off x="7491305" y="2657475"/>
              <a:ext cx="2635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7" name="Line - Connecticut"/>
            <p:cNvSpPr>
              <a:spLocks noChangeShapeType="1"/>
            </p:cNvSpPr>
            <p:nvPr/>
          </p:nvSpPr>
          <p:spPr bwMode="auto">
            <a:xfrm>
              <a:off x="7677042" y="2159000"/>
              <a:ext cx="217488" cy="952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8" name="Shape - Wisconsin"/>
            <p:cNvSpPr>
              <a:spLocks noChangeAspect="1"/>
            </p:cNvSpPr>
            <p:nvPr/>
          </p:nvSpPr>
          <p:spPr bwMode="auto">
            <a:xfrm>
              <a:off x="5235848" y="1692275"/>
              <a:ext cx="654050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grpSp>
          <p:nvGrpSpPr>
            <p:cNvPr id="69" name="Shape - Michigan"/>
            <p:cNvGrpSpPr>
              <a:grpSpLocks/>
            </p:cNvGrpSpPr>
            <p:nvPr/>
          </p:nvGrpSpPr>
          <p:grpSpPr bwMode="auto">
            <a:xfrm>
              <a:off x="5502167" y="1584325"/>
              <a:ext cx="990600" cy="882650"/>
              <a:chOff x="3254" y="860"/>
              <a:chExt cx="623" cy="557"/>
            </a:xfrm>
            <a:solidFill>
              <a:schemeClr val="accent5"/>
            </a:solidFill>
          </p:grpSpPr>
          <p:sp>
            <p:nvSpPr>
              <p:cNvPr id="121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2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</p:grpSp>
        <p:sp>
          <p:nvSpPr>
            <p:cNvPr id="70" name="Text - Washington"/>
            <p:cNvSpPr txBox="1">
              <a:spLocks noChangeArrowheads="1"/>
            </p:cNvSpPr>
            <p:nvPr/>
          </p:nvSpPr>
          <p:spPr bwMode="auto">
            <a:xfrm>
              <a:off x="1852890" y="1363994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WA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1" name="Text - Oregon"/>
            <p:cNvSpPr txBox="1">
              <a:spLocks noChangeArrowheads="1"/>
            </p:cNvSpPr>
            <p:nvPr/>
          </p:nvSpPr>
          <p:spPr bwMode="auto">
            <a:xfrm>
              <a:off x="1706840" y="1856555"/>
              <a:ext cx="680652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 OR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72" name="Text - Wyoming"/>
            <p:cNvSpPr txBox="1">
              <a:spLocks noChangeArrowheads="1"/>
            </p:cNvSpPr>
            <p:nvPr/>
          </p:nvSpPr>
          <p:spPr bwMode="auto">
            <a:xfrm>
              <a:off x="3160776" y="2265362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WY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3" name="Text - Utah"/>
            <p:cNvSpPr txBox="1">
              <a:spLocks noChangeArrowheads="1"/>
            </p:cNvSpPr>
            <p:nvPr/>
          </p:nvSpPr>
          <p:spPr bwMode="auto">
            <a:xfrm>
              <a:off x="2630380" y="2778075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UT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4" name="Text - Texas"/>
            <p:cNvSpPr txBox="1">
              <a:spLocks noChangeArrowheads="1"/>
            </p:cNvSpPr>
            <p:nvPr/>
          </p:nvSpPr>
          <p:spPr bwMode="auto">
            <a:xfrm>
              <a:off x="4198765" y="4136595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 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TX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75" name="Text - South Dakota"/>
            <p:cNvSpPr txBox="1">
              <a:spLocks noChangeArrowheads="1"/>
            </p:cNvSpPr>
            <p:nvPr/>
          </p:nvSpPr>
          <p:spPr bwMode="auto">
            <a:xfrm>
              <a:off x="4030109" y="2042619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SD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6" name="Text - Oklahoma"/>
            <p:cNvSpPr txBox="1">
              <a:spLocks noChangeArrowheads="1"/>
            </p:cNvSpPr>
            <p:nvPr/>
          </p:nvSpPr>
          <p:spPr bwMode="auto">
            <a:xfrm>
              <a:off x="4416316" y="3443237"/>
              <a:ext cx="693739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 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OK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77" name="Text - North Dakota"/>
            <p:cNvSpPr txBox="1">
              <a:spLocks noChangeArrowheads="1"/>
            </p:cNvSpPr>
            <p:nvPr/>
          </p:nvSpPr>
          <p:spPr bwMode="auto">
            <a:xfrm>
              <a:off x="4007885" y="1554939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 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ND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78" name="Text - New Mexico"/>
            <p:cNvSpPr txBox="1">
              <a:spLocks noChangeArrowheads="1"/>
            </p:cNvSpPr>
            <p:nvPr/>
          </p:nvSpPr>
          <p:spPr bwMode="auto">
            <a:xfrm>
              <a:off x="3247092" y="3636962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NM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9" name="Text - Nevada"/>
            <p:cNvSpPr txBox="1">
              <a:spLocks noChangeArrowheads="1"/>
            </p:cNvSpPr>
            <p:nvPr/>
          </p:nvSpPr>
          <p:spPr bwMode="auto">
            <a:xfrm>
              <a:off x="1758842" y="2647470"/>
              <a:ext cx="1219200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NV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0" name="Text - Nebraska"/>
            <p:cNvSpPr txBox="1">
              <a:spLocks noChangeArrowheads="1"/>
            </p:cNvSpPr>
            <p:nvPr/>
          </p:nvSpPr>
          <p:spPr bwMode="auto">
            <a:xfrm>
              <a:off x="4109929" y="2538744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NE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1" name="Text - Montana"/>
            <p:cNvSpPr txBox="1">
              <a:spLocks noChangeArrowheads="1"/>
            </p:cNvSpPr>
            <p:nvPr/>
          </p:nvSpPr>
          <p:spPr bwMode="auto">
            <a:xfrm>
              <a:off x="3105042" y="1606646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MT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82" name="Text - Louisiana"/>
            <p:cNvSpPr txBox="1">
              <a:spLocks noChangeArrowheads="1"/>
            </p:cNvSpPr>
            <p:nvPr/>
          </p:nvSpPr>
          <p:spPr bwMode="auto">
            <a:xfrm>
              <a:off x="5087112" y="3990530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LA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3" name="Text - Kansas"/>
            <p:cNvSpPr txBox="1">
              <a:spLocks noChangeArrowheads="1"/>
            </p:cNvSpPr>
            <p:nvPr/>
          </p:nvSpPr>
          <p:spPr bwMode="auto">
            <a:xfrm>
              <a:off x="4278205" y="2965400"/>
              <a:ext cx="69373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KS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4" name="Text - Idaho"/>
            <p:cNvSpPr txBox="1">
              <a:spLocks noChangeArrowheads="1"/>
            </p:cNvSpPr>
            <p:nvPr/>
          </p:nvSpPr>
          <p:spPr bwMode="auto">
            <a:xfrm>
              <a:off x="2380488" y="2079195"/>
              <a:ext cx="693739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ID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5" name="Text - Hawaii"/>
            <p:cNvSpPr txBox="1">
              <a:spLocks noChangeArrowheads="1"/>
            </p:cNvSpPr>
            <p:nvPr/>
          </p:nvSpPr>
          <p:spPr bwMode="auto">
            <a:xfrm>
              <a:off x="2102207" y="4520613"/>
              <a:ext cx="936625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HI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6" name="Text - Colorado"/>
            <p:cNvSpPr txBox="1">
              <a:spLocks noChangeArrowheads="1"/>
            </p:cNvSpPr>
            <p:nvPr/>
          </p:nvSpPr>
          <p:spPr bwMode="auto">
            <a:xfrm>
              <a:off x="3117742" y="2755850"/>
              <a:ext cx="1219200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CO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7" name="Text - California"/>
            <p:cNvSpPr txBox="1">
              <a:spLocks noChangeArrowheads="1"/>
            </p:cNvSpPr>
            <p:nvPr/>
          </p:nvSpPr>
          <p:spPr bwMode="auto">
            <a:xfrm>
              <a:off x="1548064" y="2886025"/>
              <a:ext cx="737936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CA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8" name="Text - Arkansas"/>
            <p:cNvSpPr txBox="1">
              <a:spLocks noChangeArrowheads="1"/>
            </p:cNvSpPr>
            <p:nvPr/>
          </p:nvSpPr>
          <p:spPr bwMode="auto">
            <a:xfrm>
              <a:off x="5067192" y="3516263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AR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9" name="Text - Arizona"/>
            <p:cNvSpPr txBox="1">
              <a:spLocks noChangeArrowheads="1"/>
            </p:cNvSpPr>
            <p:nvPr/>
          </p:nvSpPr>
          <p:spPr bwMode="auto">
            <a:xfrm>
              <a:off x="2577993" y="3498037"/>
              <a:ext cx="546343" cy="3568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6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/>
              </a:r>
              <a:b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</a:b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AZ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90" name="Text - Alaska"/>
            <p:cNvSpPr txBox="1">
              <a:spLocks noChangeArrowheads="1"/>
            </p:cNvSpPr>
            <p:nvPr/>
          </p:nvSpPr>
          <p:spPr bwMode="auto">
            <a:xfrm>
              <a:off x="379888" y="4070350"/>
              <a:ext cx="1219200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/>
              </a:r>
              <a:b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</a:b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AK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91" name="Text - Wisconsin"/>
            <p:cNvSpPr txBox="1">
              <a:spLocks noChangeArrowheads="1"/>
            </p:cNvSpPr>
            <p:nvPr/>
          </p:nvSpPr>
          <p:spPr bwMode="auto">
            <a:xfrm>
              <a:off x="5189474" y="1934288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WI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2" name="Text - West Virginia"/>
            <p:cNvSpPr txBox="1">
              <a:spLocks noChangeArrowheads="1"/>
            </p:cNvSpPr>
            <p:nvPr/>
          </p:nvSpPr>
          <p:spPr bwMode="auto">
            <a:xfrm>
              <a:off x="6461126" y="2833638"/>
              <a:ext cx="69373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WV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3" name="Text - Virginia"/>
            <p:cNvSpPr txBox="1">
              <a:spLocks noChangeArrowheads="1"/>
            </p:cNvSpPr>
            <p:nvPr/>
          </p:nvSpPr>
          <p:spPr bwMode="auto">
            <a:xfrm>
              <a:off x="6836918" y="2849069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VA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4" name="Text - Tennessee"/>
            <p:cNvSpPr txBox="1">
              <a:spLocks noChangeArrowheads="1"/>
            </p:cNvSpPr>
            <p:nvPr/>
          </p:nvSpPr>
          <p:spPr bwMode="auto">
            <a:xfrm>
              <a:off x="5846762" y="3330526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TN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5" name="Text - South Carolina"/>
            <p:cNvSpPr txBox="1">
              <a:spLocks noChangeArrowheads="1"/>
            </p:cNvSpPr>
            <p:nvPr/>
          </p:nvSpPr>
          <p:spPr bwMode="auto">
            <a:xfrm>
              <a:off x="6661150" y="3473401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SC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6" name="Text - Ohio"/>
            <p:cNvSpPr txBox="1">
              <a:spLocks noChangeArrowheads="1"/>
            </p:cNvSpPr>
            <p:nvPr/>
          </p:nvSpPr>
          <p:spPr bwMode="auto">
            <a:xfrm>
              <a:off x="6145211" y="2530426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OH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7" name="Text - North Carolina"/>
            <p:cNvSpPr txBox="1">
              <a:spLocks noChangeArrowheads="1"/>
            </p:cNvSpPr>
            <p:nvPr/>
          </p:nvSpPr>
          <p:spPr bwMode="auto">
            <a:xfrm>
              <a:off x="6824661" y="3179713"/>
              <a:ext cx="693739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NC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8" name="Text - Missouri"/>
            <p:cNvSpPr txBox="1">
              <a:spLocks noChangeArrowheads="1"/>
            </p:cNvSpPr>
            <p:nvPr/>
          </p:nvSpPr>
          <p:spPr bwMode="auto">
            <a:xfrm>
              <a:off x="5016393" y="2982863"/>
              <a:ext cx="693739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MO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9" name="Text - Mississippi"/>
            <p:cNvSpPr txBox="1">
              <a:spLocks noChangeArrowheads="1"/>
            </p:cNvSpPr>
            <p:nvPr/>
          </p:nvSpPr>
          <p:spPr bwMode="auto">
            <a:xfrm>
              <a:off x="5430836" y="3803601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MS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0" name="Text - Minnesota"/>
            <p:cNvSpPr txBox="1">
              <a:spLocks noChangeArrowheads="1"/>
            </p:cNvSpPr>
            <p:nvPr/>
          </p:nvSpPr>
          <p:spPr bwMode="auto">
            <a:xfrm>
              <a:off x="4448174" y="1603326"/>
              <a:ext cx="1219200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</a:b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MN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1" name="Text - Michigan"/>
            <p:cNvSpPr txBox="1">
              <a:spLocks noChangeArrowheads="1"/>
            </p:cNvSpPr>
            <p:nvPr/>
          </p:nvSpPr>
          <p:spPr bwMode="auto">
            <a:xfrm>
              <a:off x="5889626" y="2103388"/>
              <a:ext cx="69373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MI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2" name="Text - Kentucky"/>
            <p:cNvSpPr txBox="1">
              <a:spLocks noChangeArrowheads="1"/>
            </p:cNvSpPr>
            <p:nvPr/>
          </p:nvSpPr>
          <p:spPr bwMode="auto">
            <a:xfrm>
              <a:off x="6024561" y="3040013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KY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3" name="Text - Iowa"/>
            <p:cNvSpPr txBox="1">
              <a:spLocks noChangeArrowheads="1"/>
            </p:cNvSpPr>
            <p:nvPr/>
          </p:nvSpPr>
          <p:spPr bwMode="auto">
            <a:xfrm>
              <a:off x="4841875" y="2414538"/>
              <a:ext cx="69373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IA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4" name="Text - Indiana"/>
            <p:cNvSpPr txBox="1">
              <a:spLocks noChangeArrowheads="1"/>
            </p:cNvSpPr>
            <p:nvPr/>
          </p:nvSpPr>
          <p:spPr bwMode="auto">
            <a:xfrm>
              <a:off x="5765799" y="2657426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IN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5" name="Text - Illinois"/>
            <p:cNvSpPr txBox="1">
              <a:spLocks noChangeArrowheads="1"/>
            </p:cNvSpPr>
            <p:nvPr/>
          </p:nvSpPr>
          <p:spPr bwMode="auto">
            <a:xfrm>
              <a:off x="5365750" y="2670126"/>
              <a:ext cx="69373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IL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6" name="Text - Georgia"/>
            <p:cNvSpPr txBox="1">
              <a:spLocks noChangeArrowheads="1"/>
            </p:cNvSpPr>
            <p:nvPr/>
          </p:nvSpPr>
          <p:spPr bwMode="auto">
            <a:xfrm>
              <a:off x="6365875" y="3778201"/>
              <a:ext cx="69373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 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GA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107" name="Text - Florida"/>
            <p:cNvSpPr txBox="1">
              <a:spLocks noChangeArrowheads="1"/>
            </p:cNvSpPr>
            <p:nvPr/>
          </p:nvSpPr>
          <p:spPr bwMode="auto">
            <a:xfrm>
              <a:off x="6724650" y="4367163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FL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8" name="Text - Alabama"/>
            <p:cNvSpPr txBox="1">
              <a:spLocks noChangeArrowheads="1"/>
            </p:cNvSpPr>
            <p:nvPr/>
          </p:nvSpPr>
          <p:spPr bwMode="auto">
            <a:xfrm>
              <a:off x="5846762" y="3790901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AL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9" name="Text - Vermont"/>
            <p:cNvSpPr txBox="1">
              <a:spLocks noChangeArrowheads="1"/>
            </p:cNvSpPr>
            <p:nvPr/>
          </p:nvSpPr>
          <p:spPr bwMode="auto">
            <a:xfrm>
              <a:off x="6805612" y="1289000"/>
              <a:ext cx="936625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VT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0" name="Text - Pennsylvania"/>
            <p:cNvSpPr txBox="1">
              <a:spLocks noChangeArrowheads="1"/>
            </p:cNvSpPr>
            <p:nvPr/>
          </p:nvSpPr>
          <p:spPr bwMode="auto">
            <a:xfrm>
              <a:off x="6656832" y="2313382"/>
              <a:ext cx="835025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PA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1" name="Text - New York"/>
            <p:cNvSpPr txBox="1">
              <a:spLocks noChangeArrowheads="1"/>
            </p:cNvSpPr>
            <p:nvPr/>
          </p:nvSpPr>
          <p:spPr bwMode="auto">
            <a:xfrm>
              <a:off x="6951661" y="1900187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NY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2" name="Text - New Jersey"/>
            <p:cNvSpPr txBox="1">
              <a:spLocks noChangeArrowheads="1"/>
            </p:cNvSpPr>
            <p:nvPr/>
          </p:nvSpPr>
          <p:spPr bwMode="auto">
            <a:xfrm>
              <a:off x="7690534" y="2366143"/>
              <a:ext cx="421929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NJ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3" name="Text - New Hampshire"/>
            <p:cNvSpPr txBox="1">
              <a:spLocks noChangeArrowheads="1"/>
            </p:cNvSpPr>
            <p:nvPr/>
          </p:nvSpPr>
          <p:spPr bwMode="auto">
            <a:xfrm>
              <a:off x="8002586" y="1659001"/>
              <a:ext cx="398463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NH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4" name="Text - Massachusetts"/>
            <p:cNvSpPr txBox="1">
              <a:spLocks noChangeArrowheads="1"/>
            </p:cNvSpPr>
            <p:nvPr/>
          </p:nvSpPr>
          <p:spPr bwMode="auto">
            <a:xfrm>
              <a:off x="8016767" y="1889552"/>
              <a:ext cx="441433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MA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5" name="Text - Maine"/>
            <p:cNvSpPr txBox="1">
              <a:spLocks noChangeArrowheads="1"/>
            </p:cNvSpPr>
            <p:nvPr/>
          </p:nvSpPr>
          <p:spPr bwMode="auto">
            <a:xfrm>
              <a:off x="7550150" y="1360487"/>
              <a:ext cx="666643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ME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6" name="Text - District of Columbia"/>
            <p:cNvSpPr txBox="1">
              <a:spLocks noChangeArrowheads="1"/>
            </p:cNvSpPr>
            <p:nvPr/>
          </p:nvSpPr>
          <p:spPr bwMode="auto">
            <a:xfrm>
              <a:off x="7611955" y="2927000"/>
              <a:ext cx="628650" cy="292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/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  DC  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7" name="Text - Connecticut"/>
            <p:cNvSpPr txBox="1">
              <a:spLocks noChangeArrowheads="1"/>
            </p:cNvSpPr>
            <p:nvPr/>
          </p:nvSpPr>
          <p:spPr bwMode="auto">
            <a:xfrm>
              <a:off x="7716278" y="2195463"/>
              <a:ext cx="563109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CT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8" name="Text - Delaware"/>
            <p:cNvSpPr txBox="1">
              <a:spLocks noChangeArrowheads="1"/>
            </p:cNvSpPr>
            <p:nvPr/>
          </p:nvSpPr>
          <p:spPr bwMode="auto">
            <a:xfrm>
              <a:off x="7641218" y="2527250"/>
              <a:ext cx="492230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DE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9" name="Text - Rhode Island"/>
            <p:cNvSpPr txBox="1">
              <a:spLocks noChangeArrowheads="1"/>
            </p:cNvSpPr>
            <p:nvPr/>
          </p:nvSpPr>
          <p:spPr bwMode="auto">
            <a:xfrm>
              <a:off x="8058944" y="2074043"/>
              <a:ext cx="338136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RI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20" name="Text - Maryland"/>
            <p:cNvSpPr txBox="1">
              <a:spLocks noChangeArrowheads="1"/>
            </p:cNvSpPr>
            <p:nvPr/>
          </p:nvSpPr>
          <p:spPr bwMode="auto">
            <a:xfrm>
              <a:off x="7716278" y="2698750"/>
              <a:ext cx="44222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MD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291721" y="5026223"/>
            <a:ext cx="2325111" cy="764977"/>
            <a:chOff x="5105400" y="5257800"/>
            <a:chExt cx="2325111" cy="764977"/>
          </a:xfrm>
        </p:grpSpPr>
        <p:sp>
          <p:nvSpPr>
            <p:cNvPr id="136" name="Rectangle 132"/>
            <p:cNvSpPr>
              <a:spLocks noChangeArrowheads="1"/>
            </p:cNvSpPr>
            <p:nvPr/>
          </p:nvSpPr>
          <p:spPr bwMode="auto">
            <a:xfrm>
              <a:off x="5105400" y="5564088"/>
              <a:ext cx="152400" cy="152400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Calibri" pitchFamily="34" charset="0"/>
              </a:endParaRPr>
            </a:p>
          </p:txBody>
        </p:sp>
        <p:sp>
          <p:nvSpPr>
            <p:cNvPr id="137" name="Text Box 133"/>
            <p:cNvSpPr txBox="1">
              <a:spLocks noChangeArrowheads="1"/>
            </p:cNvSpPr>
            <p:nvPr/>
          </p:nvSpPr>
          <p:spPr bwMode="auto">
            <a:xfrm>
              <a:off x="5257800" y="5257800"/>
              <a:ext cx="207011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>
                  <a:solidFill>
                    <a:schemeClr val="accent1"/>
                  </a:solidFill>
                  <a:latin typeface="+mj-lt"/>
                  <a:cs typeface="Calibri" pitchFamily="34" charset="0"/>
                </a:rPr>
                <a:t>20 to 29% FPL (4 states)</a:t>
              </a:r>
            </a:p>
          </p:txBody>
        </p:sp>
        <p:sp>
          <p:nvSpPr>
            <p:cNvPr id="138" name="Rectangle 134"/>
            <p:cNvSpPr>
              <a:spLocks noChangeArrowheads="1"/>
            </p:cNvSpPr>
            <p:nvPr/>
          </p:nvSpPr>
          <p:spPr bwMode="auto">
            <a:xfrm>
              <a:off x="5105400" y="5792688"/>
              <a:ext cx="152400" cy="152400"/>
            </a:xfrm>
            <a:prstGeom prst="rect">
              <a:avLst/>
            </a:prstGeom>
            <a:solidFill>
              <a:schemeClr val="accent4"/>
            </a:solidFill>
            <a:ln w="9525">
              <a:solidFill>
                <a:srgbClr val="00004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Calibri" pitchFamily="34" charset="0"/>
              </a:endParaRPr>
            </a:p>
          </p:txBody>
        </p:sp>
        <p:sp>
          <p:nvSpPr>
            <p:cNvPr id="140" name="Text Box 136"/>
            <p:cNvSpPr txBox="1">
              <a:spLocks noChangeArrowheads="1"/>
            </p:cNvSpPr>
            <p:nvPr/>
          </p:nvSpPr>
          <p:spPr bwMode="auto">
            <a:xfrm>
              <a:off x="5257800" y="5486400"/>
              <a:ext cx="217271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>
                  <a:solidFill>
                    <a:schemeClr val="accent1"/>
                  </a:solidFill>
                  <a:latin typeface="+mj-lt"/>
                  <a:cs typeface="Calibri" pitchFamily="34" charset="0"/>
                </a:rPr>
                <a:t>30 to 39% FPL (13 states)</a:t>
              </a:r>
            </a:p>
          </p:txBody>
        </p:sp>
        <p:sp>
          <p:nvSpPr>
            <p:cNvPr id="142" name="Rectangle 131"/>
            <p:cNvSpPr>
              <a:spLocks noChangeArrowheads="1"/>
            </p:cNvSpPr>
            <p:nvPr/>
          </p:nvSpPr>
          <p:spPr bwMode="auto">
            <a:xfrm>
              <a:off x="5105400" y="5335488"/>
              <a:ext cx="152400" cy="152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Calibri" pitchFamily="34" charset="0"/>
              </a:endParaRPr>
            </a:p>
          </p:txBody>
        </p:sp>
        <p:sp>
          <p:nvSpPr>
            <p:cNvPr id="143" name="Text Box 136"/>
            <p:cNvSpPr txBox="1">
              <a:spLocks noChangeArrowheads="1"/>
            </p:cNvSpPr>
            <p:nvPr/>
          </p:nvSpPr>
          <p:spPr bwMode="auto">
            <a:xfrm>
              <a:off x="5257800" y="5715000"/>
              <a:ext cx="217271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>
                  <a:solidFill>
                    <a:schemeClr val="accent1"/>
                  </a:solidFill>
                  <a:latin typeface="+mj-lt"/>
                  <a:cs typeface="Calibri" pitchFamily="34" charset="0"/>
                </a:rPr>
                <a:t>40 to 49% FPL (13 states)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617452" y="900881"/>
            <a:ext cx="5900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cs typeface="Meta Offc Pro"/>
              </a:rPr>
              <a:t>Share of Births Covered by Medicaid, 2006</a:t>
            </a:r>
          </a:p>
        </p:txBody>
      </p:sp>
      <p:sp>
        <p:nvSpPr>
          <p:cNvPr id="147" name="Rectangle 134"/>
          <p:cNvSpPr>
            <a:spLocks noChangeArrowheads="1"/>
          </p:cNvSpPr>
          <p:nvPr/>
        </p:nvSpPr>
        <p:spPr bwMode="auto">
          <a:xfrm>
            <a:off x="5286911" y="6018311"/>
            <a:ext cx="152400" cy="152400"/>
          </a:xfrm>
          <a:prstGeom prst="rect">
            <a:avLst/>
          </a:prstGeom>
          <a:solidFill>
            <a:schemeClr val="tx2"/>
          </a:solidFill>
          <a:ln w="9525">
            <a:solidFill>
              <a:srgbClr val="00004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cs typeface="Calibri" pitchFamily="34" charset="0"/>
            </a:endParaRPr>
          </a:p>
        </p:txBody>
      </p:sp>
      <p:sp>
        <p:nvSpPr>
          <p:cNvPr id="148" name="Text Box 136"/>
          <p:cNvSpPr txBox="1">
            <a:spLocks noChangeArrowheads="1"/>
          </p:cNvSpPr>
          <p:nvPr/>
        </p:nvSpPr>
        <p:spPr bwMode="auto">
          <a:xfrm>
            <a:off x="5439311" y="5940623"/>
            <a:ext cx="21539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  <a:latin typeface="+mj-lt"/>
                <a:cs typeface="Calibri" pitchFamily="34" charset="0"/>
              </a:rPr>
              <a:t>≥ 60% FPL (6 states + DC)</a:t>
            </a:r>
          </a:p>
        </p:txBody>
      </p:sp>
      <p:sp>
        <p:nvSpPr>
          <p:cNvPr id="150" name="Text Box 136"/>
          <p:cNvSpPr txBox="1">
            <a:spLocks noChangeArrowheads="1"/>
          </p:cNvSpPr>
          <p:nvPr/>
        </p:nvSpPr>
        <p:spPr bwMode="auto">
          <a:xfrm>
            <a:off x="5439311" y="5712023"/>
            <a:ext cx="217271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  <a:latin typeface="+mj-lt"/>
                <a:cs typeface="Calibri" pitchFamily="34" charset="0"/>
              </a:rPr>
              <a:t>50 to 59% FPL (14 states)</a:t>
            </a:r>
          </a:p>
        </p:txBody>
      </p:sp>
      <p:sp>
        <p:nvSpPr>
          <p:cNvPr id="149" name="Rectangle 134"/>
          <p:cNvSpPr>
            <a:spLocks noChangeArrowheads="1"/>
          </p:cNvSpPr>
          <p:nvPr/>
        </p:nvSpPr>
        <p:spPr bwMode="auto">
          <a:xfrm>
            <a:off x="5286911" y="5789711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4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23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190</Words>
  <Application>Microsoft Office PowerPoint</Application>
  <PresentationFormat>On-screen Show (4:3)</PresentationFormat>
  <Paragraphs>59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Medicaid Programs in the South and Southwest Cover a Higher Share of Births 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Medicaid Programs in the South and Southwest Cover a Higher Share of Births </dc:title>
  <dc:creator>Adara Beamesderfer</dc:creator>
  <cp:lastModifiedBy>Adara Beamesderfer</cp:lastModifiedBy>
  <cp:revision>1</cp:revision>
  <dcterms:created xsi:type="dcterms:W3CDTF">2013-02-19T23:13:57Z</dcterms:created>
  <dcterms:modified xsi:type="dcterms:W3CDTF">2013-02-19T23:13:58Z</dcterms:modified>
</cp:coreProperties>
</file>