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  <p:sldMasterId id="2147483672" r:id="rId2"/>
    <p:sldMasterId id="2147483677" r:id="rId3"/>
    <p:sldMasterId id="2147483682" r:id="rId4"/>
    <p:sldMasterId id="2147483687" r:id="rId5"/>
  </p:sldMasterIdLst>
  <p:notesMasterIdLst>
    <p:notesMasterId r:id="rId7"/>
  </p:notesMasterIdLst>
  <p:sldIdLst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82" y="-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591778880226797E-2"/>
          <c:y val="9.817903443887703E-2"/>
          <c:w val="0.96881644223954677"/>
          <c:h val="0.7495899944325145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Medicaid</c:v>
                </c:pt>
              </c:strCache>
            </c:strRef>
          </c:tx>
          <c:spPr>
            <a:solidFill>
              <a:srgbClr val="133559"/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Total State Spending
$1.64 Trillion</c:v>
                </c:pt>
                <c:pt idx="1">
                  <c:v>State General Funds
$654.8 Billion</c:v>
                </c:pt>
                <c:pt idx="2">
                  <c:v>Federal Funds
$526.2 Billion</c:v>
                </c:pt>
              </c:strCache>
            </c:strRef>
          </c:cat>
          <c:val>
            <c:numRef>
              <c:f>Sheet1!$B$2:$D$2</c:f>
              <c:numCache>
                <c:formatCode>0.0%</c:formatCode>
                <c:ptCount val="3"/>
                <c:pt idx="0">
                  <c:v>0.23699999999999999</c:v>
                </c:pt>
                <c:pt idx="1">
                  <c:v>0.18099999999999999</c:v>
                </c:pt>
                <c:pt idx="2">
                  <c:v>0.442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Elementary &amp; Secondary Education</c:v>
                </c:pt>
              </c:strCache>
            </c:strRef>
          </c:tx>
          <c:spPr>
            <a:solidFill>
              <a:schemeClr val="accent3"/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Total State Spending
$1.64 Trillion</c:v>
                </c:pt>
                <c:pt idx="1">
                  <c:v>State General Funds
$654.8 Billion</c:v>
                </c:pt>
                <c:pt idx="2">
                  <c:v>Federal Funds
$526.2 Billion</c:v>
                </c:pt>
              </c:strCache>
            </c:strRef>
          </c:cat>
          <c:val>
            <c:numRef>
              <c:f>Sheet1!$B$3:$D$3</c:f>
              <c:numCache>
                <c:formatCode>0.0%</c:formatCode>
                <c:ptCount val="3"/>
                <c:pt idx="0">
                  <c:v>0.19900000000000001</c:v>
                </c:pt>
                <c:pt idx="1">
                  <c:v>0.35299999999999998</c:v>
                </c:pt>
                <c:pt idx="2">
                  <c:v>0.108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5"/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Total State Spending
$1.64 Trillion</c:v>
                </c:pt>
                <c:pt idx="1">
                  <c:v>State General Funds
$654.8 Billion</c:v>
                </c:pt>
                <c:pt idx="2">
                  <c:v>Federal Funds
$526.2 Billion</c:v>
                </c:pt>
              </c:strCache>
            </c:strRef>
          </c:cat>
          <c:val>
            <c:numRef>
              <c:f>Sheet1!$B$4:$D$4</c:f>
              <c:numCache>
                <c:formatCode>0.0%</c:formatCode>
                <c:ptCount val="3"/>
                <c:pt idx="0">
                  <c:v>0.56399999999999995</c:v>
                </c:pt>
                <c:pt idx="1">
                  <c:v>0.46600000000000003</c:v>
                </c:pt>
                <c:pt idx="2">
                  <c:v>0.45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4449280"/>
        <c:axId val="184465280"/>
      </c:barChart>
      <c:catAx>
        <c:axId val="18444928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b="1"/>
            </a:pPr>
            <a:endParaRPr lang="en-US"/>
          </a:p>
        </c:txPr>
        <c:crossAx val="184465280"/>
        <c:crosses val="autoZero"/>
        <c:auto val="1"/>
        <c:lblAlgn val="ctr"/>
        <c:lblOffset val="100"/>
        <c:noMultiLvlLbl val="0"/>
      </c:catAx>
      <c:valAx>
        <c:axId val="184465280"/>
        <c:scaling>
          <c:orientation val="minMax"/>
          <c:max val="1.1000000000000001"/>
          <c:min val="0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one"/>
        <c:crossAx val="18444928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4AA6D-2B45-4F55-A45D-CDAB594CF5FB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EB82AC-28A8-454C-8F62-1DF20DD5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54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092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1748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6040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2457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86192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solidFill>
                  <a:srgbClr val="000000"/>
                </a:solidFill>
                <a:cs typeface="Meta Offc Pro"/>
              </a:rPr>
              <a:pPr/>
              <a:t>‹#›</a:t>
            </a:fld>
            <a:endParaRPr lang="en-US" sz="1400" b="1" dirty="0" err="1" smtClean="0">
              <a:solidFill>
                <a:srgbClr val="000000"/>
              </a:solidFill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2468776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5783704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Kaiser Commission on Medicaid and the Uninsured estimates based on the NASBO’s November 2013 State Expenditure Report (data for Actual FY 2012.)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Medicaid is an expenditure </a:t>
            </a:r>
            <a:r>
              <a:rPr lang="en-US" dirty="0"/>
              <a:t>i</a:t>
            </a:r>
            <a:r>
              <a:rPr lang="en-US" dirty="0" smtClean="0"/>
              <a:t>tem and a revenue item in </a:t>
            </a:r>
            <a:r>
              <a:rPr lang="en-US" dirty="0"/>
              <a:t>s</a:t>
            </a:r>
            <a:r>
              <a:rPr lang="en-US" dirty="0" smtClean="0"/>
              <a:t>tate budgets.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05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40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Default with figure #</vt:lpstr>
      <vt:lpstr>Default</vt:lpstr>
      <vt:lpstr>Default with exhibit #</vt:lpstr>
      <vt:lpstr>1_Default with figure #</vt:lpstr>
      <vt:lpstr>Title page</vt:lpstr>
      <vt:lpstr>Medicaid is an expenditure item and a revenue item in state budgets.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 is a Budget Item and a Revenue Item in State Budgets</dc:title>
  <dc:creator>Evonne Young</dc:creator>
  <cp:lastModifiedBy>LauraS</cp:lastModifiedBy>
  <cp:revision>6</cp:revision>
  <dcterms:created xsi:type="dcterms:W3CDTF">2013-03-13T19:54:08Z</dcterms:created>
  <dcterms:modified xsi:type="dcterms:W3CDTF">2014-10-14T12:19:43Z</dcterms:modified>
</cp:coreProperties>
</file>