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9A7B9-D7FA-4E7F-A674-4BA9F370D5DD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2B74A-B9F6-424B-BDA9-0E49FA602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0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solidFill>
                <a:srgbClr val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20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Medicaid H</a:t>
            </a:r>
            <a:r>
              <a:rPr lang="en-US" dirty="0" smtClean="0"/>
              <a:t>as Many </a:t>
            </a:r>
            <a:r>
              <a:rPr lang="en-US" dirty="0"/>
              <a:t>V</a:t>
            </a:r>
            <a:r>
              <a:rPr lang="en-US" dirty="0" smtClean="0"/>
              <a:t>ital Roles </a:t>
            </a:r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o</a:t>
            </a:r>
            <a:r>
              <a:rPr lang="en-US" dirty="0" smtClean="0"/>
              <a:t>ur Health Care System</a:t>
            </a:r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3663" y="1157962"/>
            <a:ext cx="2965450" cy="14811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cs typeface="Arial" pitchFamily="34" charset="0"/>
              </a:rPr>
              <a:t>Health Insurance Coverage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31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million children &amp; 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16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million adults in low-income families; 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16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million elderly and persons with disabilities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953000" y="4580612"/>
            <a:ext cx="3962400" cy="111569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ts val="6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cs typeface="Arial" pitchFamily="34" charset="0"/>
              </a:rPr>
              <a:t>State Capacity for Health Coverage</a:t>
            </a:r>
          </a:p>
          <a:p>
            <a:pPr algn="ctr" eaLnBrk="0" fontAlgn="base" hangingPunct="0">
              <a:spcBef>
                <a:spcPts val="6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Federal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share can range 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from</a:t>
            </a:r>
          </a:p>
          <a:p>
            <a:pPr algn="ctr" eaLnBrk="0" fontAlgn="base" hangingPunct="0">
              <a:spcBef>
                <a:spcPts val="6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50-83%;</a:t>
            </a:r>
          </a:p>
          <a:p>
            <a:pPr algn="ctr" eaLnBrk="0" fontAlgn="base" hangingPunct="0">
              <a:spcBef>
                <a:spcPts val="6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For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FFY 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2013,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ranges 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from </a:t>
            </a:r>
            <a:r>
              <a:rPr lang="en-US" sz="1600" smtClean="0">
                <a:solidFill>
                  <a:srgbClr val="000000"/>
                </a:solidFill>
                <a:cs typeface="Arial" pitchFamily="34" charset="0"/>
              </a:rPr>
              <a:t>50-73.4%.     </a:t>
            </a:r>
            <a:endParaRPr lang="en-US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514600" y="3520162"/>
            <a:ext cx="4114800" cy="4770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500" b="1" dirty="0">
                <a:cs typeface="Arial" pitchFamily="34" charset="0"/>
              </a:rPr>
              <a:t>MEDICAID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95313" y="4580612"/>
            <a:ext cx="3581400" cy="11182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cs typeface="Arial" pitchFamily="34" charset="0"/>
              </a:rPr>
              <a:t>Support for Health Care System and Safety-net</a:t>
            </a:r>
          </a:p>
          <a:p>
            <a:pPr algn="ctr" eaLnBrk="0" fontAlgn="base" hangingPunct="0">
              <a:spcBef>
                <a:spcPts val="6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16%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of national health spending; </a:t>
            </a:r>
          </a:p>
          <a:p>
            <a:pPr algn="ctr" eaLnBrk="0" fontAlgn="base" hangingPunct="0">
              <a:spcBef>
                <a:spcPts val="6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40%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of long-term care services</a:t>
            </a:r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1509713" y="2928025"/>
            <a:ext cx="1885950" cy="566737"/>
          </a:xfrm>
          <a:custGeom>
            <a:avLst/>
            <a:gdLst>
              <a:gd name="T0" fmla="*/ 1885950 w 1188"/>
              <a:gd name="T1" fmla="*/ 566737 h 357"/>
              <a:gd name="T2" fmla="*/ 0 w 1188"/>
              <a:gd name="T3" fmla="*/ 0 h 357"/>
              <a:gd name="T4" fmla="*/ 0 60000 65536"/>
              <a:gd name="T5" fmla="*/ 0 60000 65536"/>
              <a:gd name="T6" fmla="*/ 0 w 1188"/>
              <a:gd name="T7" fmla="*/ 0 h 357"/>
              <a:gd name="T8" fmla="*/ 1188 w 1188"/>
              <a:gd name="T9" fmla="*/ 357 h 3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8" h="357">
                <a:moveTo>
                  <a:pt x="1188" y="357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Freeform 8"/>
          <p:cNvSpPr>
            <a:spLocks/>
          </p:cNvSpPr>
          <p:nvPr/>
        </p:nvSpPr>
        <p:spPr bwMode="auto">
          <a:xfrm>
            <a:off x="2295525" y="4045625"/>
            <a:ext cx="1173163" cy="525462"/>
          </a:xfrm>
          <a:custGeom>
            <a:avLst/>
            <a:gdLst>
              <a:gd name="T0" fmla="*/ 1173163 w 713"/>
              <a:gd name="T1" fmla="*/ 0 h 366"/>
              <a:gd name="T2" fmla="*/ 0 w 713"/>
              <a:gd name="T3" fmla="*/ 525462 h 366"/>
              <a:gd name="T4" fmla="*/ 0 60000 65536"/>
              <a:gd name="T5" fmla="*/ 0 60000 65536"/>
              <a:gd name="T6" fmla="*/ 0 w 713"/>
              <a:gd name="T7" fmla="*/ 0 h 366"/>
              <a:gd name="T8" fmla="*/ 713 w 713"/>
              <a:gd name="T9" fmla="*/ 366 h 3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13" h="366">
                <a:moveTo>
                  <a:pt x="713" y="0"/>
                </a:moveTo>
                <a:lnTo>
                  <a:pt x="0" y="36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Freeform 9"/>
          <p:cNvSpPr>
            <a:spLocks/>
          </p:cNvSpPr>
          <p:nvPr/>
        </p:nvSpPr>
        <p:spPr bwMode="auto">
          <a:xfrm>
            <a:off x="5545138" y="4045625"/>
            <a:ext cx="1231900" cy="525462"/>
          </a:xfrm>
          <a:custGeom>
            <a:avLst/>
            <a:gdLst>
              <a:gd name="T0" fmla="*/ 0 w 749"/>
              <a:gd name="T1" fmla="*/ 0 h 357"/>
              <a:gd name="T2" fmla="*/ 1231900 w 749"/>
              <a:gd name="T3" fmla="*/ 525462 h 357"/>
              <a:gd name="T4" fmla="*/ 0 60000 65536"/>
              <a:gd name="T5" fmla="*/ 0 60000 65536"/>
              <a:gd name="T6" fmla="*/ 0 w 749"/>
              <a:gd name="T7" fmla="*/ 0 h 357"/>
              <a:gd name="T8" fmla="*/ 749 w 749"/>
              <a:gd name="T9" fmla="*/ 357 h 3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49" h="357">
                <a:moveTo>
                  <a:pt x="0" y="0"/>
                </a:moveTo>
                <a:lnTo>
                  <a:pt x="749" y="35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3200400" y="1157962"/>
            <a:ext cx="2819400" cy="1473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cs typeface="Arial" pitchFamily="34" charset="0"/>
              </a:rPr>
              <a:t>Assistance to Medicare Beneficiaries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9.4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million aged and disabled — 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20%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of Medicare beneficiaries </a:t>
            </a:r>
            <a:r>
              <a:rPr lang="en-US" sz="1600" b="1" dirty="0">
                <a:solidFill>
                  <a:srgbClr val="000000"/>
                </a:solidFill>
                <a:cs typeface="Arial" pitchFamily="34" charset="0"/>
              </a:rPr>
              <a:t> </a:t>
            </a:r>
            <a:endParaRPr lang="en-US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172200" y="1157962"/>
            <a:ext cx="2819400" cy="1473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cs typeface="Arial" pitchFamily="34" charset="0"/>
              </a:rPr>
              <a:t>Long-Term Care Assistance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1.6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million 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institutional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residents; 2.8 million community-based residents</a:t>
            </a:r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4572000" y="2758162"/>
            <a:ext cx="1588" cy="693738"/>
          </a:xfrm>
          <a:custGeom>
            <a:avLst/>
            <a:gdLst>
              <a:gd name="T0" fmla="*/ 0 w 1"/>
              <a:gd name="T1" fmla="*/ 0 h 437"/>
              <a:gd name="T2" fmla="*/ 0 w 1"/>
              <a:gd name="T3" fmla="*/ 693738 h 437"/>
              <a:gd name="T4" fmla="*/ 0 60000 65536"/>
              <a:gd name="T5" fmla="*/ 0 60000 65536"/>
              <a:gd name="T6" fmla="*/ 0 w 1"/>
              <a:gd name="T7" fmla="*/ 0 h 437"/>
              <a:gd name="T8" fmla="*/ 1 w 1"/>
              <a:gd name="T9" fmla="*/ 437 h 43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37">
                <a:moveTo>
                  <a:pt x="0" y="0"/>
                </a:moveTo>
                <a:lnTo>
                  <a:pt x="0" y="43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Freeform 13"/>
          <p:cNvSpPr>
            <a:spLocks/>
          </p:cNvSpPr>
          <p:nvPr/>
        </p:nvSpPr>
        <p:spPr bwMode="auto">
          <a:xfrm>
            <a:off x="5573713" y="2910562"/>
            <a:ext cx="2046287" cy="584200"/>
          </a:xfrm>
          <a:custGeom>
            <a:avLst/>
            <a:gdLst>
              <a:gd name="T0" fmla="*/ 0 w 1198"/>
              <a:gd name="T1" fmla="*/ 798512 h 503"/>
              <a:gd name="T2" fmla="*/ 1901825 w 1198"/>
              <a:gd name="T3" fmla="*/ 0 h 503"/>
              <a:gd name="T4" fmla="*/ 0 60000 65536"/>
              <a:gd name="T5" fmla="*/ 0 60000 65536"/>
              <a:gd name="T6" fmla="*/ 0 w 1198"/>
              <a:gd name="T7" fmla="*/ 0 h 503"/>
              <a:gd name="T8" fmla="*/ 1198 w 1198"/>
              <a:gd name="T9" fmla="*/ 503 h 50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98" h="503">
                <a:moveTo>
                  <a:pt x="0" y="503"/>
                </a:moveTo>
                <a:lnTo>
                  <a:pt x="119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2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Has Many Vital Roles in our Health Care System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Has Many Vital Roles in our Health Care System</dc:title>
  <dc:creator>Evonne Young</dc:creator>
  <cp:lastModifiedBy>Sam Ross</cp:lastModifiedBy>
  <cp:revision>2</cp:revision>
  <dcterms:created xsi:type="dcterms:W3CDTF">2013-03-13T19:54:16Z</dcterms:created>
  <dcterms:modified xsi:type="dcterms:W3CDTF">2013-03-13T20:28:38Z</dcterms:modified>
</cp:coreProperties>
</file>