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124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7002126151665484"/>
          <c:y val="0"/>
          <c:w val="0.45995747696669032"/>
          <c:h val="0.81944444444444442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>
                <a:solidFill>
                  <a:schemeClr val="tx1"/>
                </a:solidFill>
              </a:ln>
            </c:spPr>
          </c:dPt>
          <c:dPt>
            <c:idx val="1"/>
            <c:bubble3D val="0"/>
            <c:spPr>
              <a:solidFill>
                <a:schemeClr val="accent3"/>
              </a:solidFill>
              <a:ln>
                <a:solidFill>
                  <a:schemeClr val="tx1"/>
                </a:solidFill>
              </a:ln>
            </c:spPr>
          </c:dPt>
          <c:dPt>
            <c:idx val="2"/>
            <c:bubble3D val="0"/>
            <c:spPr>
              <a:solidFill>
                <a:schemeClr val="accent5"/>
              </a:solidFill>
              <a:ln>
                <a:solidFill>
                  <a:schemeClr val="tx1"/>
                </a:solidFill>
              </a:ln>
            </c:spPr>
          </c:dPt>
          <c:dPt>
            <c:idx val="3"/>
            <c:bubble3D val="0"/>
            <c:spPr>
              <a:solidFill>
                <a:schemeClr val="accent5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c:spPr>
          </c:dPt>
          <c:dLbls>
            <c:dLbl>
              <c:idx val="0"/>
              <c:layout>
                <c:manualLayout>
                  <c:x val="0.16351880890863127"/>
                  <c:y val="1.03316630875686E-2"/>
                </c:manualLayout>
              </c:layout>
              <c:spPr/>
              <c:txPr>
                <a:bodyPr/>
                <a:lstStyle/>
                <a:p>
                  <a:pPr>
                    <a:defRPr b="1">
                      <a:solidFill>
                        <a:schemeClr val="bg1"/>
                      </a:solidFill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-6.8223575171459341E-2"/>
                  <c:y val="0.11742424242424243"/>
                </c:manualLayout>
              </c:layout>
              <c:spPr/>
              <c:txPr>
                <a:bodyPr/>
                <a:lstStyle/>
                <a:p>
                  <a:pPr>
                    <a:defRPr b="1">
                      <a:solidFill>
                        <a:schemeClr val="bg1"/>
                      </a:solidFill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-0.15370212670971053"/>
                  <c:y val="-7.7544341048278051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b="1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Sheet1!$A$2:$A$5</c:f>
              <c:strCache>
                <c:ptCount val="4"/>
                <c:pt idx="0">
                  <c:v>White</c:v>
                </c:pt>
                <c:pt idx="1">
                  <c:v>Black</c:v>
                </c:pt>
                <c:pt idx="2">
                  <c:v>Hispanic</c:v>
                </c:pt>
                <c:pt idx="3">
                  <c:v>Other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0.42</c:v>
                </c:pt>
                <c:pt idx="1">
                  <c:v>0.2</c:v>
                </c:pt>
                <c:pt idx="2">
                  <c:v>0.28999999999999998</c:v>
                </c:pt>
                <c:pt idx="3">
                  <c:v>0.09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193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0.16832</cdr:x>
      <cdr:y>0.84249</cdr:y>
    </cdr:from>
    <cdr:to>
      <cdr:x>0.81425</cdr:x>
      <cdr:y>0.92204</cdr:y>
    </cdr:to>
    <cdr:sp macro="" textlink="">
      <cdr:nvSpPr>
        <cdr:cNvPr id="2" name="TextBox 9"/>
        <cdr:cNvSpPr txBox="1"/>
      </cdr:nvSpPr>
      <cdr:spPr>
        <a:xfrm xmlns:a="http://schemas.openxmlformats.org/drawingml/2006/main">
          <a:off x="1508133" y="4237037"/>
          <a:ext cx="5787436" cy="40011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2000" b="1" dirty="0" smtClean="0">
              <a:latin typeface="Meta Offc Pro"/>
              <a:cs typeface="Meta Offc Pro"/>
            </a:rPr>
            <a:t>Total Medicaid Enrollees: 47.0 Million</a:t>
          </a: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078686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599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341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23123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972028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41716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600" b="1" i="0" dirty="0" smtClean="0">
          <a:solidFill>
            <a:srgbClr val="000000"/>
          </a:solidFill>
          <a:latin typeface="Meta Offc Pro"/>
          <a:ea typeface="+mj-ea"/>
          <a:cs typeface="Meta Offc Pro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22020813"/>
              </p:ext>
            </p:extLst>
          </p:nvPr>
        </p:nvGraphicFramePr>
        <p:xfrm>
          <a:off x="92075" y="1096963"/>
          <a:ext cx="8959850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91440" y="6309360"/>
            <a:ext cx="8321040" cy="548640"/>
          </a:xfrm>
        </p:spPr>
        <p:txBody>
          <a:bodyPr/>
          <a:lstStyle/>
          <a:p>
            <a:r>
              <a:rPr lang="en-US" dirty="0" smtClean="0"/>
              <a:t>Includes nonelderly individuals 0-64. Other includes Asian/Pacific Islander, American Indian/Alaska Native, and two or more races.</a:t>
            </a:r>
          </a:p>
          <a:p>
            <a:r>
              <a:rPr lang="en-US" dirty="0" smtClean="0"/>
              <a:t>Source</a:t>
            </a:r>
            <a:r>
              <a:rPr lang="en-US" dirty="0"/>
              <a:t>: Urban Institute and KCMU estimates based on the Census Bureau's March 2012 Current Population Survey  Annual Social and Economic Supplement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Medicaid Enrollees by Race/ Ethnicity, 2011</a:t>
            </a:r>
            <a:endParaRPr lang="en-US" dirty="0"/>
          </a:p>
        </p:txBody>
      </p:sp>
      <p:sp>
        <p:nvSpPr>
          <p:cNvPr id="8" name="Right Brace 7"/>
          <p:cNvSpPr/>
          <p:nvPr/>
        </p:nvSpPr>
        <p:spPr>
          <a:xfrm>
            <a:off x="7006644" y="1524000"/>
            <a:ext cx="381000" cy="3581400"/>
          </a:xfrm>
          <a:prstGeom prst="rightBrace">
            <a:avLst>
              <a:gd name="adj1" fmla="val 147669"/>
              <a:gd name="adj2" fmla="val 49223"/>
            </a:avLst>
          </a:prstGeom>
          <a:ln w="127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7391400" y="3166646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Meta Offc Pro"/>
                <a:cs typeface="Meta Offc Pro"/>
              </a:rPr>
              <a:t>58%</a:t>
            </a:r>
          </a:p>
        </p:txBody>
      </p:sp>
    </p:spTree>
    <p:extLst>
      <p:ext uri="{BB962C8B-B14F-4D97-AF65-F5344CB8AC3E}">
        <p14:creationId xmlns:p14="http://schemas.microsoft.com/office/powerpoint/2010/main" val="2335249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FF Slide Template">
  <a:themeElements>
    <a:clrScheme name="Default KFF theme colors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ADA07A"/>
      </a:hlink>
      <a:folHlink>
        <a:srgbClr val="CDC6AF"/>
      </a:folHlink>
    </a:clrScheme>
    <a:fontScheme name="Meta Offc Pro">
      <a:majorFont>
        <a:latin typeface="Meta Offc Pro"/>
        <a:ea typeface=""/>
        <a:cs typeface=""/>
      </a:majorFont>
      <a:minorFont>
        <a:latin typeface="Meta Offc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Meta Offc Pro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62</Words>
  <Application>Microsoft Office PowerPoint</Application>
  <PresentationFormat>On-screen Show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KFF Slide Template</vt:lpstr>
      <vt:lpstr>Medicaid Enrollees by Race/ Ethnicity, 2011</vt:lpstr>
    </vt:vector>
  </TitlesOfParts>
  <Company>Kaiser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Medicaid Enrollees by Race/ Ethnicity, 2011</dc:title>
  <dc:creator>Jamie Firth</dc:creator>
  <cp:lastModifiedBy>Jamie Firth</cp:lastModifiedBy>
  <cp:revision>1</cp:revision>
  <dcterms:created xsi:type="dcterms:W3CDTF">2013-03-15T22:22:34Z</dcterms:created>
  <dcterms:modified xsi:type="dcterms:W3CDTF">2013-03-15T22:22:39Z</dcterms:modified>
</cp:coreProperties>
</file>