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371639518183589E-2"/>
          <c:y val="8.9549286027646821E-2"/>
          <c:w val="0.93698532754999675"/>
          <c:h val="0.612895411856499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noFill/>
          </c:spPr>
          <c:invertIfNegative val="0"/>
          <c:cat>
            <c:strRef>
              <c:f>Sheet1!$B$2:$H$2</c:f>
              <c:strCache>
                <c:ptCount val="7"/>
                <c:pt idx="0">
                  <c:v>Fair/Poor Health</c:v>
                </c:pt>
                <c:pt idx="1">
                  <c:v>Physical &amp; Mental Chronic Condition</c:v>
                </c:pt>
                <c:pt idx="2">
                  <c:v>Unable/Limited Work Due to Health</c:v>
                </c:pt>
                <c:pt idx="4">
                  <c:v>Fair/Poor Health</c:v>
                </c:pt>
                <c:pt idx="5">
                  <c:v>Physical &amp; Mental Chronic Condition</c:v>
                </c:pt>
                <c:pt idx="6">
                  <c:v>Unable/Limited Work Due to Health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rgbClr val="133559"/>
            </a:solidFill>
            <a:ln w="12700"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Sheet1!$B$2:$H$2</c:f>
              <c:strCache>
                <c:ptCount val="7"/>
                <c:pt idx="0">
                  <c:v>Fair/Poor Health</c:v>
                </c:pt>
                <c:pt idx="1">
                  <c:v>Physical &amp; Mental Chronic Condition</c:v>
                </c:pt>
                <c:pt idx="2">
                  <c:v>Unable/Limited Work Due to Health</c:v>
                </c:pt>
                <c:pt idx="4">
                  <c:v>Fair/Poor Health</c:v>
                </c:pt>
                <c:pt idx="5">
                  <c:v>Physical &amp; Mental Chronic Condition</c:v>
                </c:pt>
                <c:pt idx="6">
                  <c:v>Unable/Limited Work Due to Health</c:v>
                </c:pt>
              </c:strCache>
            </c:strRef>
          </c:cat>
          <c:val>
            <c:numRef>
              <c:f>Sheet1!$B$3:$H$3</c:f>
              <c:numCache>
                <c:formatCode>0%</c:formatCode>
                <c:ptCount val="7"/>
                <c:pt idx="0">
                  <c:v>0.38</c:v>
                </c:pt>
                <c:pt idx="1">
                  <c:v>0.26</c:v>
                </c:pt>
                <c:pt idx="2">
                  <c:v>0.36</c:v>
                </c:pt>
                <c:pt idx="4">
                  <c:v>0.34</c:v>
                </c:pt>
                <c:pt idx="5">
                  <c:v>0.25</c:v>
                </c:pt>
                <c:pt idx="6">
                  <c:v>0.28000000000000003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Privately-Insured</c:v>
                </c:pt>
              </c:strCache>
            </c:strRef>
          </c:tx>
          <c:spPr>
            <a:solidFill>
              <a:schemeClr val="accent5"/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3333333333333332E-3"/>
                  <c:y val="-2.525252525252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9E-3"/>
                  <c:y val="-5.05050505050505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944444444444444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55555555555555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3333333333333332E-3"/>
                  <c:y val="2.5252525252525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Sheet1!$B$2:$H$2</c:f>
              <c:strCache>
                <c:ptCount val="7"/>
                <c:pt idx="0">
                  <c:v>Fair/Poor Health</c:v>
                </c:pt>
                <c:pt idx="1">
                  <c:v>Physical &amp; Mental Chronic Condition</c:v>
                </c:pt>
                <c:pt idx="2">
                  <c:v>Unable/Limited Work Due to Health</c:v>
                </c:pt>
                <c:pt idx="4">
                  <c:v>Fair/Poor Health</c:v>
                </c:pt>
                <c:pt idx="5">
                  <c:v>Physical &amp; Mental Chronic Condition</c:v>
                </c:pt>
                <c:pt idx="6">
                  <c:v>Unable/Limited Work Due to Health</c:v>
                </c:pt>
              </c:strCache>
            </c:strRef>
          </c:cat>
          <c:val>
            <c:numRef>
              <c:f>Sheet1!$B$4:$H$4</c:f>
              <c:numCache>
                <c:formatCode>0%</c:formatCode>
                <c:ptCount val="7"/>
                <c:pt idx="0">
                  <c:v>0.12</c:v>
                </c:pt>
                <c:pt idx="1">
                  <c:v>0.13</c:v>
                </c:pt>
                <c:pt idx="2">
                  <c:v>0.06</c:v>
                </c:pt>
                <c:pt idx="4">
                  <c:v>0.12</c:v>
                </c:pt>
                <c:pt idx="5">
                  <c:v>0.1</c:v>
                </c:pt>
                <c:pt idx="6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057344"/>
        <c:axId val="90108288"/>
      </c:barChart>
      <c:catAx>
        <c:axId val="90057344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90108288"/>
        <c:crosses val="autoZero"/>
        <c:auto val="1"/>
        <c:lblAlgn val="ctr"/>
        <c:lblOffset val="100"/>
        <c:noMultiLvlLbl val="0"/>
      </c:catAx>
      <c:valAx>
        <c:axId val="9010828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90057344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A382D-6D5B-4B30-83DC-E6A4878D02D0}" type="datetimeFigureOut">
              <a:rPr lang="en-US" smtClean="0"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4674A-E771-437A-829B-30E64340F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4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9730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7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NOTE: </a:t>
            </a:r>
            <a:r>
              <a:rPr lang="en-US" dirty="0">
                <a:cs typeface="Arial" charset="0"/>
              </a:rPr>
              <a:t>Adults 19-64.</a:t>
            </a:r>
          </a:p>
          <a:p>
            <a:r>
              <a:rPr lang="en-US" dirty="0">
                <a:cs typeface="Arial" charset="0"/>
              </a:rPr>
              <a:t>SOURCE: </a:t>
            </a:r>
            <a:r>
              <a:rPr lang="en-US" dirty="0"/>
              <a:t>KCMU analysis of MEPS 3-year pooled data, 2004-2006.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Medicaid E</a:t>
            </a:r>
            <a:r>
              <a:rPr lang="en-US" dirty="0" smtClean="0"/>
              <a:t>nrollees </a:t>
            </a:r>
            <a:r>
              <a:rPr lang="en-US" dirty="0"/>
              <a:t>are </a:t>
            </a:r>
            <a:r>
              <a:rPr lang="en-US" dirty="0" smtClean="0"/>
              <a:t>Sicker </a:t>
            </a:r>
            <a:r>
              <a:rPr lang="en-US" dirty="0"/>
              <a:t>and M</a:t>
            </a:r>
            <a:r>
              <a:rPr lang="en-US" dirty="0" smtClean="0"/>
              <a:t>ore Disabled than </a:t>
            </a:r>
            <a:r>
              <a:rPr lang="en-US" dirty="0"/>
              <a:t>the </a:t>
            </a:r>
            <a:r>
              <a:rPr lang="en-US" dirty="0" smtClean="0"/>
              <a:t>Privately-Insured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4917847"/>
              </p:ext>
            </p:extLst>
          </p:nvPr>
        </p:nvGraphicFramePr>
        <p:xfrm>
          <a:off x="0" y="990600"/>
          <a:ext cx="91440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609600" y="5574268"/>
            <a:ext cx="3276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" y="55742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Poor (&lt;100% FPL)</a:t>
            </a:r>
            <a:endParaRPr lang="en-US" b="1" dirty="0">
              <a:latin typeface="+mn-lt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486400" y="5574268"/>
            <a:ext cx="3276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62600" y="55742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Near Poor (100-199% FPL)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52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31A3E3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Enrollees are Sicker and More Disabled than the Privately-Insured 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Enrollees are Sicker and More Disabled than the Privately-Insured </dc:title>
  <dc:creator>Evonne Young</dc:creator>
  <cp:lastModifiedBy>Sam Ross</cp:lastModifiedBy>
  <cp:revision>2</cp:revision>
  <dcterms:created xsi:type="dcterms:W3CDTF">2013-03-13T19:54:14Z</dcterms:created>
  <dcterms:modified xsi:type="dcterms:W3CDTF">2013-03-13T20:28:15Z</dcterms:modified>
</cp:coreProperties>
</file>