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dirty="0" smtClean="0"/>
              <a:t>Distribution of Adult Medicaid Enrollees, by Sex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1793058372245759"/>
          <c:y val="0.23287878787878788"/>
          <c:w val="0.83861071817781585"/>
          <c:h val="0.7393434343434343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</c:spPr>
          </c:dPt>
          <c:dPt>
            <c:idx val="1"/>
            <c:bubble3D val="0"/>
            <c:spPr>
              <a:solidFill>
                <a:schemeClr val="accent3"/>
              </a:solidFill>
            </c:spPr>
          </c:dPt>
          <c:dLbls>
            <c:dLbl>
              <c:idx val="0"/>
              <c:layout>
                <c:manualLayout>
                  <c:x val="-0.20495533491148174"/>
                  <c:y val="-9.7240129966518485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accent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3233424028753094"/>
                  <c:y val="2.378829561184774E-2"/>
                </c:manualLayout>
              </c:layout>
              <c:spPr/>
              <c:txPr>
                <a:bodyPr/>
                <a:lstStyle/>
                <a:p>
                  <a:pPr>
                    <a:defRPr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Sheet1!$B$1:$C$1</c:f>
              <c:strCache>
                <c:ptCount val="2"/>
                <c:pt idx="0">
                  <c:v>Women</c:v>
                </c:pt>
                <c:pt idx="1">
                  <c:v>Men</c:v>
                </c:pt>
              </c:strCache>
            </c:strRef>
          </c:cat>
          <c:val>
            <c:numRef>
              <c:f>Sheet1!$B$2:$C$2</c:f>
              <c:numCache>
                <c:formatCode>0%</c:formatCode>
                <c:ptCount val="2"/>
                <c:pt idx="0">
                  <c:v>0.68</c:v>
                </c:pt>
                <c:pt idx="1">
                  <c:v>0.32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33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chemeClr val="accent1"/>
                </a:solidFill>
              </a:defRPr>
            </a:pPr>
            <a:r>
              <a:rPr lang="en-US" sz="1800" dirty="0" smtClean="0">
                <a:solidFill>
                  <a:schemeClr val="accent1"/>
                </a:solidFill>
              </a:rPr>
              <a:t>Distribution of Adult Women Enrollees, by Age Group</a:t>
            </a:r>
          </a:p>
        </c:rich>
      </c:tx>
      <c:layout/>
      <c:overlay val="1"/>
    </c:title>
    <c:autoTitleDeleted val="0"/>
    <c:plotArea>
      <c:layout>
        <c:manualLayout>
          <c:layoutTarget val="inner"/>
          <c:xMode val="edge"/>
          <c:yMode val="edge"/>
          <c:x val="0.1432151969592369"/>
          <c:y val="0.21385833657299208"/>
          <c:w val="0.57787331973052092"/>
          <c:h val="0.64695347557361782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18-44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Sheet1!$A$2</c:f>
              <c:numCache>
                <c:formatCode>0%</c:formatCode>
                <c:ptCount val="1"/>
                <c:pt idx="0">
                  <c:v>0.63</c:v>
                </c:pt>
              </c:numCache>
            </c:numRef>
          </c:val>
        </c:ser>
        <c:ser>
          <c:idx val="1"/>
          <c:order val="1"/>
          <c:tx>
            <c:strRef>
              <c:f>Sheet1!$B$1</c:f>
              <c:strCache>
                <c:ptCount val="1"/>
                <c:pt idx="0">
                  <c:v>45-64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Sheet1!$B$2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65+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Sheet1!$C$2</c:f>
              <c:numCache>
                <c:formatCode>0%</c:formatCode>
                <c:ptCount val="1"/>
                <c:pt idx="0">
                  <c:v>0.19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2"/>
        <c:overlap val="100"/>
        <c:axId val="256088320"/>
        <c:axId val="256102400"/>
      </c:barChart>
      <c:catAx>
        <c:axId val="256088320"/>
        <c:scaling>
          <c:orientation val="minMax"/>
        </c:scaling>
        <c:delete val="1"/>
        <c:axPos val="b"/>
        <c:majorTickMark val="out"/>
        <c:minorTickMark val="none"/>
        <c:tickLblPos val="nextTo"/>
        <c:crossAx val="256102400"/>
        <c:crosses val="autoZero"/>
        <c:auto val="1"/>
        <c:lblAlgn val="ctr"/>
        <c:lblOffset val="100"/>
        <c:noMultiLvlLbl val="0"/>
      </c:catAx>
      <c:valAx>
        <c:axId val="25610240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60883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681712456812719"/>
          <c:y val="0.21097196225435924"/>
          <c:w val="0.20140928264522756"/>
          <c:h val="0.47613425761335193"/>
        </c:manualLayout>
      </c:layout>
      <c:overlay val="0"/>
      <c:txPr>
        <a:bodyPr/>
        <a:lstStyle/>
        <a:p>
          <a:pPr>
            <a:defRPr sz="1600"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01602"/>
              </p:ext>
            </p:extLst>
          </p:nvPr>
        </p:nvGraphicFramePr>
        <p:xfrm>
          <a:off x="113091" y="1524000"/>
          <a:ext cx="4433888" cy="4404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Kaiser Commission on Medicaid and the Uninsured and Urban Institute analysis of 2009 MSIS, 2012.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Medicaid Enrollees are Predominately </a:t>
            </a:r>
            <a:r>
              <a:rPr lang="en-US" dirty="0" smtClean="0">
                <a:solidFill>
                  <a:schemeClr val="accent1"/>
                </a:solidFill>
              </a:rPr>
              <a:t>Women </a:t>
            </a:r>
            <a:r>
              <a:rPr lang="en-US" dirty="0">
                <a:solidFill>
                  <a:schemeClr val="accent1"/>
                </a:solidFill>
              </a:rPr>
              <a:t>of Reproductive Age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2"/>
            <p:extLst>
              <p:ext uri="{D42A27DB-BD31-4B8C-83A1-F6EECF244321}">
                <p14:modId xmlns:p14="http://schemas.microsoft.com/office/powerpoint/2010/main" val="290947963"/>
              </p:ext>
            </p:extLst>
          </p:nvPr>
        </p:nvGraphicFramePr>
        <p:xfrm>
          <a:off x="4544704" y="1676400"/>
          <a:ext cx="4433887" cy="4331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9" name="Straight Connector 8"/>
          <p:cNvCxnSpPr/>
          <p:nvPr/>
        </p:nvCxnSpPr>
        <p:spPr>
          <a:xfrm>
            <a:off x="2209800" y="2590800"/>
            <a:ext cx="3581400" cy="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209800" y="5410200"/>
            <a:ext cx="3581400" cy="381000"/>
          </a:xfrm>
          <a:prstGeom prst="lin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295400" y="1121981"/>
            <a:ext cx="655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accent1"/>
                </a:solidFill>
                <a:cs typeface="Meta Offc Pro"/>
              </a:rPr>
              <a:t>Adult Medicaid Enrollees, by Sex and Age Group, </a:t>
            </a:r>
            <a:r>
              <a:rPr lang="en-US" sz="2000" b="1" dirty="0" smtClean="0">
                <a:solidFill>
                  <a:schemeClr val="accent1"/>
                </a:solidFill>
                <a:cs typeface="Meta Offc Pro"/>
              </a:rPr>
              <a:t>2009</a:t>
            </a:r>
            <a:endParaRPr lang="en-US" sz="2000" b="1" dirty="0">
              <a:solidFill>
                <a:schemeClr val="accent1"/>
              </a:solidFill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256462583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Medicaid Enrollees are Predominately Women of Reproductive Age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Medicaid Enrollees are Predominately Women of Reproductive Age</dc:title>
  <dc:creator>Adara Beamesderfer</dc:creator>
  <cp:lastModifiedBy>Adara Beamesderfer</cp:lastModifiedBy>
  <cp:revision>1</cp:revision>
  <dcterms:created xsi:type="dcterms:W3CDTF">2013-02-19T23:14:01Z</dcterms:created>
  <dcterms:modified xsi:type="dcterms:W3CDTF">2013-02-19T23:14:01Z</dcterms:modified>
</cp:coreProperties>
</file>