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1" r:id="rId2"/>
    <p:sldMasterId id="2147483676" r:id="rId3"/>
    <p:sldMasterId id="2147483681" r:id="rId4"/>
    <p:sldMasterId id="2147483686" r:id="rId5"/>
  </p:sldMasterIdLst>
  <p:notesMasterIdLst>
    <p:notesMasterId r:id="rId7"/>
  </p:notesMasterIdLst>
  <p:sldIdLst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71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F8577-077B-4769-B916-C41D911A3996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23857-76BF-4D63-A072-1F4D735A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76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15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6589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404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8700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5724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solidFill>
                  <a:srgbClr val="000000"/>
                </a:solidFill>
                <a:cs typeface="Meta Offc Pro"/>
              </a:rPr>
              <a:pPr/>
              <a:t>‹#›</a:t>
            </a:fld>
            <a:endParaRPr lang="en-US" sz="1400" b="1" dirty="0" err="1" smtClean="0">
              <a:solidFill>
                <a:srgbClr val="000000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9857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.gov/fdsys/pkg/FR-2014-01-21/pdf/2014-0093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FMAP percentages are rounded to the nearest tenth of a percentage point. These rates are in effect Oct. 1, 2014-Sept. 30, 2015. These FMAPs reflect the state’s regular FMAP; they do not reflect the FMAP for newly </a:t>
            </a:r>
            <a:r>
              <a:rPr lang="en-US" sz="1100" dirty="0" err="1" smtClean="0"/>
              <a:t>eligibles</a:t>
            </a:r>
            <a:r>
              <a:rPr lang="en-US" sz="1100" dirty="0" smtClean="0"/>
              <a:t> in states that adopted the ACA Medicaid expansion.</a:t>
            </a:r>
          </a:p>
          <a:p>
            <a:r>
              <a:rPr lang="en-US" sz="1100" dirty="0" smtClean="0"/>
              <a:t>SOURCE: Federal Register, January 21, 2014 (Vol. 79, No. 13), pp 3385-3388, at </a:t>
            </a:r>
            <a:r>
              <a:rPr lang="en-US" sz="1100" dirty="0">
                <a:hlinkClick r:id="rId3"/>
              </a:rPr>
              <a:t>http://</a:t>
            </a:r>
            <a:r>
              <a:rPr lang="en-US" sz="1100" dirty="0" smtClean="0">
                <a:hlinkClick r:id="rId3"/>
              </a:rPr>
              <a:t>www.gpo.gov/fdsys/pkg/FR-2014-01-21/pdf/2014-00931.pdf</a:t>
            </a:r>
            <a:r>
              <a:rPr lang="en-US" sz="1100" dirty="0" smtClean="0"/>
              <a:t>. </a:t>
            </a:r>
            <a:endParaRPr lang="en-US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Medicaid Costs are Shared by the States and the Federal Government</a:t>
            </a:r>
            <a:endParaRPr lang="en-US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34938" y="1371600"/>
            <a:ext cx="7955069" cy="4211638"/>
            <a:chOff x="579331" y="1143000"/>
            <a:chExt cx="7955069" cy="4211638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3133617" y="2024063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64" name="Shape - Wisconsin"/>
            <p:cNvSpPr>
              <a:spLocks noChangeAspect="1"/>
            </p:cNvSpPr>
            <p:nvPr/>
          </p:nvSpPr>
          <p:spPr bwMode="auto">
            <a:xfrm>
              <a:off x="5312048" y="1712913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6" name="Shape - West Virginia"/>
            <p:cNvSpPr>
              <a:spLocks noChangeAspect="1"/>
            </p:cNvSpPr>
            <p:nvPr/>
          </p:nvSpPr>
          <p:spPr bwMode="auto">
            <a:xfrm>
              <a:off x="6691205" y="2565400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7" name="Shape - Washington"/>
            <p:cNvSpPr>
              <a:spLocks noChangeAspect="1"/>
            </p:cNvSpPr>
            <p:nvPr/>
          </p:nvSpPr>
          <p:spPr bwMode="auto">
            <a:xfrm>
              <a:off x="1809642" y="1173163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8" name="Shape - Virginia"/>
            <p:cNvGrpSpPr>
              <a:grpSpLocks/>
            </p:cNvGrpSpPr>
            <p:nvPr/>
          </p:nvGrpSpPr>
          <p:grpSpPr bwMode="auto">
            <a:xfrm>
              <a:off x="6622942" y="2684463"/>
              <a:ext cx="1009650" cy="596900"/>
              <a:chOff x="3911" y="1540"/>
              <a:chExt cx="636" cy="376"/>
            </a:xfrm>
            <a:noFill/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" name="Shape - Vermont"/>
            <p:cNvSpPr>
              <a:spLocks noChangeAspect="1"/>
            </p:cNvSpPr>
            <p:nvPr/>
          </p:nvSpPr>
          <p:spPr bwMode="auto">
            <a:xfrm>
              <a:off x="7518292" y="1619250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" name="Shape - Utah"/>
            <p:cNvSpPr>
              <a:spLocks noChangeAspect="1"/>
            </p:cNvSpPr>
            <p:nvPr/>
          </p:nvSpPr>
          <p:spPr bwMode="auto">
            <a:xfrm>
              <a:off x="2697055" y="2457450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" name="Shape - Texas"/>
            <p:cNvSpPr>
              <a:spLocks noChangeAspect="1"/>
            </p:cNvSpPr>
            <p:nvPr/>
          </p:nvSpPr>
          <p:spPr bwMode="auto">
            <a:xfrm>
              <a:off x="3571767" y="3463925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" name="Shape - Tennessee"/>
            <p:cNvSpPr>
              <a:spLocks noChangeAspect="1"/>
            </p:cNvSpPr>
            <p:nvPr/>
          </p:nvSpPr>
          <p:spPr bwMode="auto">
            <a:xfrm>
              <a:off x="5764105" y="3233738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3" name="Shape - South Dakota"/>
            <p:cNvSpPr>
              <a:spLocks noChangeAspect="1"/>
            </p:cNvSpPr>
            <p:nvPr/>
          </p:nvSpPr>
          <p:spPr bwMode="auto">
            <a:xfrm>
              <a:off x="4001980" y="1928813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4" name="Shape - South Carolina"/>
            <p:cNvSpPr>
              <a:spLocks noChangeAspect="1"/>
            </p:cNvSpPr>
            <p:nvPr/>
          </p:nvSpPr>
          <p:spPr bwMode="auto">
            <a:xfrm>
              <a:off x="6705492" y="3425825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5" name="Shape - Rhode Island"/>
            <p:cNvSpPr>
              <a:spLocks noChangeAspect="1"/>
            </p:cNvSpPr>
            <p:nvPr/>
          </p:nvSpPr>
          <p:spPr bwMode="auto">
            <a:xfrm>
              <a:off x="7829442" y="2071688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6" name="Shape - Pennsylvania"/>
            <p:cNvSpPr>
              <a:spLocks noChangeAspect="1"/>
            </p:cNvSpPr>
            <p:nvPr/>
          </p:nvSpPr>
          <p:spPr bwMode="auto">
            <a:xfrm>
              <a:off x="6813442" y="2201863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7" name="Shape - Oregon"/>
            <p:cNvSpPr>
              <a:spLocks noChangeAspect="1"/>
            </p:cNvSpPr>
            <p:nvPr/>
          </p:nvSpPr>
          <p:spPr bwMode="auto">
            <a:xfrm>
              <a:off x="1609617" y="1609725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8" name="Shape - Oklahoma"/>
            <p:cNvSpPr>
              <a:spLocks noChangeAspect="1"/>
            </p:cNvSpPr>
            <p:nvPr/>
          </p:nvSpPr>
          <p:spPr bwMode="auto">
            <a:xfrm>
              <a:off x="4098817" y="3368675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9" name="Shape - Ohio"/>
            <p:cNvSpPr>
              <a:spLocks noChangeAspect="1"/>
            </p:cNvSpPr>
            <p:nvPr/>
          </p:nvSpPr>
          <p:spPr bwMode="auto">
            <a:xfrm>
              <a:off x="6308617" y="2335213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0" name="Shape - North Dakota"/>
            <p:cNvSpPr>
              <a:spLocks noChangeAspect="1"/>
            </p:cNvSpPr>
            <p:nvPr/>
          </p:nvSpPr>
          <p:spPr bwMode="auto">
            <a:xfrm>
              <a:off x="4022998" y="1443038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1" name="Shape - North Carolina"/>
            <p:cNvSpPr>
              <a:spLocks noChangeAspect="1"/>
            </p:cNvSpPr>
            <p:nvPr/>
          </p:nvSpPr>
          <p:spPr bwMode="auto">
            <a:xfrm>
              <a:off x="6576905" y="3079750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22" name="Shape - New York"/>
            <p:cNvGrpSpPr>
              <a:grpSpLocks/>
            </p:cNvGrpSpPr>
            <p:nvPr/>
          </p:nvGrpSpPr>
          <p:grpSpPr bwMode="auto">
            <a:xfrm>
              <a:off x="6876942" y="1655763"/>
              <a:ext cx="1044575" cy="700087"/>
              <a:chOff x="4071" y="893"/>
              <a:chExt cx="658" cy="440"/>
            </a:xfrm>
            <a:noFill/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" name="Shape - New Mexico"/>
            <p:cNvSpPr>
              <a:spLocks noChangeAspect="1"/>
            </p:cNvSpPr>
            <p:nvPr/>
          </p:nvSpPr>
          <p:spPr bwMode="auto">
            <a:xfrm>
              <a:off x="3214580" y="3335338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4" name="Shape - New Jersey"/>
            <p:cNvSpPr>
              <a:spLocks noChangeAspect="1"/>
            </p:cNvSpPr>
            <p:nvPr/>
          </p:nvSpPr>
          <p:spPr bwMode="auto">
            <a:xfrm>
              <a:off x="7489717" y="2257425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5" name="Shape - New Hampshire"/>
            <p:cNvSpPr>
              <a:spLocks noChangeAspect="1"/>
            </p:cNvSpPr>
            <p:nvPr/>
          </p:nvSpPr>
          <p:spPr bwMode="auto">
            <a:xfrm>
              <a:off x="7680217" y="1543050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6" name="Shape - Nevada"/>
            <p:cNvSpPr>
              <a:spLocks noChangeAspect="1"/>
            </p:cNvSpPr>
            <p:nvPr/>
          </p:nvSpPr>
          <p:spPr bwMode="auto">
            <a:xfrm>
              <a:off x="2006492" y="2320925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7" name="Shape - Nebraska"/>
            <p:cNvSpPr>
              <a:spLocks noChangeAspect="1"/>
            </p:cNvSpPr>
            <p:nvPr/>
          </p:nvSpPr>
          <p:spPr bwMode="auto">
            <a:xfrm>
              <a:off x="3994042" y="2422525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8" name="Shape - Montana"/>
            <p:cNvSpPr>
              <a:spLocks noChangeAspect="1"/>
            </p:cNvSpPr>
            <p:nvPr/>
          </p:nvSpPr>
          <p:spPr bwMode="auto">
            <a:xfrm>
              <a:off x="2719927" y="1316038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9" name="Shape - Missouri"/>
            <p:cNvSpPr>
              <a:spLocks noChangeAspect="1"/>
            </p:cNvSpPr>
            <p:nvPr/>
          </p:nvSpPr>
          <p:spPr bwMode="auto">
            <a:xfrm>
              <a:off x="5033855" y="2773363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0" name="Shape - Mississippi"/>
            <p:cNvSpPr>
              <a:spLocks noChangeAspect="1"/>
            </p:cNvSpPr>
            <p:nvPr/>
          </p:nvSpPr>
          <p:spPr bwMode="auto">
            <a:xfrm>
              <a:off x="5649805" y="3606800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1" name="Shape - Minnesota"/>
            <p:cNvSpPr>
              <a:spLocks noChangeAspect="1"/>
            </p:cNvSpPr>
            <p:nvPr/>
          </p:nvSpPr>
          <p:spPr bwMode="auto">
            <a:xfrm>
              <a:off x="4756423" y="1381125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65" name="Shape - Michigan"/>
            <p:cNvGrpSpPr>
              <a:grpSpLocks/>
            </p:cNvGrpSpPr>
            <p:nvPr/>
          </p:nvGrpSpPr>
          <p:grpSpPr bwMode="auto">
            <a:xfrm>
              <a:off x="5578367" y="1604963"/>
              <a:ext cx="990600" cy="882650"/>
              <a:chOff x="3254" y="860"/>
              <a:chExt cx="623" cy="557"/>
            </a:xfrm>
            <a:noFill/>
          </p:grpSpPr>
          <p:sp>
            <p:nvSpPr>
              <p:cNvPr id="117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8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2" name="Shape - Massachusetts"/>
            <p:cNvSpPr>
              <a:spLocks noChangeAspect="1"/>
            </p:cNvSpPr>
            <p:nvPr/>
          </p:nvSpPr>
          <p:spPr bwMode="auto">
            <a:xfrm>
              <a:off x="7624655" y="1928813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3" name="Shape - Maryland"/>
            <p:cNvSpPr>
              <a:spLocks noChangeAspect="1"/>
            </p:cNvSpPr>
            <p:nvPr/>
          </p:nvSpPr>
          <p:spPr bwMode="auto">
            <a:xfrm>
              <a:off x="6997592" y="2586038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4" name="Shape - Maine"/>
            <p:cNvSpPr>
              <a:spLocks noChangeAspect="1"/>
            </p:cNvSpPr>
            <p:nvPr/>
          </p:nvSpPr>
          <p:spPr bwMode="auto">
            <a:xfrm>
              <a:off x="7734192" y="1143000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5" name="Shape - Louisiana"/>
            <p:cNvSpPr>
              <a:spLocks noChangeAspect="1"/>
            </p:cNvSpPr>
            <p:nvPr/>
          </p:nvSpPr>
          <p:spPr bwMode="auto">
            <a:xfrm>
              <a:off x="5292617" y="3957638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6" name="Shape - Kentucky"/>
            <p:cNvSpPr>
              <a:spLocks noChangeAspect="1"/>
            </p:cNvSpPr>
            <p:nvPr/>
          </p:nvSpPr>
          <p:spPr bwMode="auto">
            <a:xfrm>
              <a:off x="5826017" y="2894013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7" name="Shape - Kansas"/>
            <p:cNvSpPr>
              <a:spLocks noChangeAspect="1"/>
            </p:cNvSpPr>
            <p:nvPr/>
          </p:nvSpPr>
          <p:spPr bwMode="auto">
            <a:xfrm>
              <a:off x="4225817" y="2895600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8" name="Shape - Iowa"/>
            <p:cNvSpPr>
              <a:spLocks noChangeAspect="1"/>
            </p:cNvSpPr>
            <p:nvPr/>
          </p:nvSpPr>
          <p:spPr bwMode="auto">
            <a:xfrm>
              <a:off x="4908442" y="2309813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39" name="Shape - Indiana"/>
            <p:cNvSpPr>
              <a:spLocks noChangeAspect="1"/>
            </p:cNvSpPr>
            <p:nvPr/>
          </p:nvSpPr>
          <p:spPr bwMode="auto">
            <a:xfrm>
              <a:off x="5981592" y="2474913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0" name="Shape - Illinois"/>
            <p:cNvSpPr>
              <a:spLocks noChangeAspect="1"/>
            </p:cNvSpPr>
            <p:nvPr/>
          </p:nvSpPr>
          <p:spPr bwMode="auto">
            <a:xfrm>
              <a:off x="5519101" y="2413000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1" name="Shape - Idaho"/>
            <p:cNvSpPr>
              <a:spLocks noChangeAspect="1"/>
            </p:cNvSpPr>
            <p:nvPr/>
          </p:nvSpPr>
          <p:spPr bwMode="auto">
            <a:xfrm>
              <a:off x="2463692" y="1304925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42" name="Shape - Hawaii"/>
            <p:cNvGrpSpPr/>
            <p:nvPr/>
          </p:nvGrpSpPr>
          <p:grpSpPr>
            <a:xfrm>
              <a:off x="1955693" y="4219575"/>
              <a:ext cx="622300" cy="477838"/>
              <a:chOff x="2578100" y="5000625"/>
              <a:chExt cx="622300" cy="477838"/>
            </a:xfrm>
            <a:noFill/>
          </p:grpSpPr>
          <p:sp>
            <p:nvSpPr>
              <p:cNvPr id="119" name="Freeform 4"/>
              <p:cNvSpPr>
                <a:spLocks noChangeAspect="1"/>
              </p:cNvSpPr>
              <p:nvPr/>
            </p:nvSpPr>
            <p:spPr bwMode="auto">
              <a:xfrm>
                <a:off x="2578100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Freeform 5"/>
              <p:cNvSpPr>
                <a:spLocks noChangeAspect="1"/>
              </p:cNvSpPr>
              <p:nvPr/>
            </p:nvSpPr>
            <p:spPr bwMode="auto">
              <a:xfrm>
                <a:off x="2646119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Freeform 6"/>
              <p:cNvSpPr>
                <a:spLocks noChangeAspect="1"/>
              </p:cNvSpPr>
              <p:nvPr/>
            </p:nvSpPr>
            <p:spPr bwMode="auto">
              <a:xfrm>
                <a:off x="2730057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Freeform 7"/>
              <p:cNvSpPr>
                <a:spLocks noChangeAspect="1"/>
              </p:cNvSpPr>
              <p:nvPr/>
            </p:nvSpPr>
            <p:spPr bwMode="auto">
              <a:xfrm>
                <a:off x="2867542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Freeform 8"/>
              <p:cNvSpPr>
                <a:spLocks noChangeAspect="1"/>
              </p:cNvSpPr>
              <p:nvPr/>
            </p:nvSpPr>
            <p:spPr bwMode="auto">
              <a:xfrm>
                <a:off x="2898657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Freeform 9"/>
              <p:cNvSpPr>
                <a:spLocks noChangeAspect="1"/>
              </p:cNvSpPr>
              <p:nvPr/>
            </p:nvSpPr>
            <p:spPr bwMode="auto">
              <a:xfrm>
                <a:off x="2945691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5" name="Freeform"/>
              <p:cNvSpPr>
                <a:spLocks noChangeAspect="1"/>
              </p:cNvSpPr>
              <p:nvPr/>
            </p:nvSpPr>
            <p:spPr bwMode="auto">
              <a:xfrm>
                <a:off x="3020222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Freeform"/>
              <p:cNvSpPr>
                <a:spLocks noChangeAspect="1"/>
              </p:cNvSpPr>
              <p:nvPr/>
            </p:nvSpPr>
            <p:spPr bwMode="auto">
              <a:xfrm>
                <a:off x="2956545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3" name="Shape - Georgia"/>
            <p:cNvSpPr>
              <a:spLocks noChangeAspect="1"/>
            </p:cNvSpPr>
            <p:nvPr/>
          </p:nvSpPr>
          <p:spPr bwMode="auto">
            <a:xfrm>
              <a:off x="6407042" y="3524250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4" name="Shape - Florida"/>
            <p:cNvSpPr>
              <a:spLocks noChangeAspect="1"/>
            </p:cNvSpPr>
            <p:nvPr/>
          </p:nvSpPr>
          <p:spPr bwMode="auto">
            <a:xfrm>
              <a:off x="6246705" y="4143375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5" name="Shape - Delaware"/>
            <p:cNvSpPr>
              <a:spLocks noChangeAspect="1"/>
            </p:cNvSpPr>
            <p:nvPr/>
          </p:nvSpPr>
          <p:spPr bwMode="auto">
            <a:xfrm>
              <a:off x="7475430" y="2573338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6" name="Shape - Connecticut"/>
            <p:cNvSpPr>
              <a:spLocks noChangeAspect="1"/>
            </p:cNvSpPr>
            <p:nvPr/>
          </p:nvSpPr>
          <p:spPr bwMode="auto">
            <a:xfrm>
              <a:off x="7640530" y="2085975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7" name="Shape - Colorado"/>
            <p:cNvSpPr>
              <a:spLocks noChangeAspect="1"/>
            </p:cNvSpPr>
            <p:nvPr/>
          </p:nvSpPr>
          <p:spPr bwMode="auto">
            <a:xfrm>
              <a:off x="3317767" y="2697163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5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8" name="Shape - California"/>
            <p:cNvSpPr>
              <a:spLocks noChangeAspect="1"/>
            </p:cNvSpPr>
            <p:nvPr/>
          </p:nvSpPr>
          <p:spPr bwMode="auto">
            <a:xfrm>
              <a:off x="1527067" y="2219325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49" name="Shape - Arkansas"/>
            <p:cNvSpPr>
              <a:spLocks noChangeAspect="1"/>
            </p:cNvSpPr>
            <p:nvPr/>
          </p:nvSpPr>
          <p:spPr bwMode="auto">
            <a:xfrm>
              <a:off x="5200542" y="3395663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0" name="Shape - Arizona"/>
            <p:cNvSpPr>
              <a:spLocks noChangeAspect="1"/>
            </p:cNvSpPr>
            <p:nvPr/>
          </p:nvSpPr>
          <p:spPr bwMode="auto">
            <a:xfrm>
              <a:off x="2479567" y="3270250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1" name="Shape - Alaska"/>
            <p:cNvSpPr>
              <a:spLocks noChangeAspect="1"/>
            </p:cNvSpPr>
            <p:nvPr/>
          </p:nvSpPr>
          <p:spPr bwMode="auto">
            <a:xfrm>
              <a:off x="579331" y="3778250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2" name="Shape - Alabama"/>
            <p:cNvSpPr>
              <a:spLocks noChangeAspect="1"/>
            </p:cNvSpPr>
            <p:nvPr/>
          </p:nvSpPr>
          <p:spPr bwMode="auto">
            <a:xfrm>
              <a:off x="6078430" y="3560763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3" name="Shape - District of Columbia (star)"/>
            <p:cNvSpPr>
              <a:spLocks noChangeArrowheads="1"/>
            </p:cNvSpPr>
            <p:nvPr/>
          </p:nvSpPr>
          <p:spPr bwMode="auto">
            <a:xfrm>
              <a:off x="7205555" y="2655888"/>
              <a:ext cx="207962" cy="201612"/>
            </a:xfrm>
            <a:prstGeom prst="star5">
              <a:avLst/>
            </a:prstGeom>
            <a:solidFill>
              <a:schemeClr val="accent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4" name="Line - Vermont"/>
            <p:cNvSpPr>
              <a:spLocks noChangeShapeType="1"/>
            </p:cNvSpPr>
            <p:nvPr/>
          </p:nvSpPr>
          <p:spPr bwMode="auto">
            <a:xfrm>
              <a:off x="7389705" y="1533525"/>
              <a:ext cx="207962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5" name="Line - Rhode Island"/>
            <p:cNvSpPr>
              <a:spLocks noChangeShapeType="1"/>
            </p:cNvSpPr>
            <p:nvPr/>
          </p:nvSpPr>
          <p:spPr bwMode="auto">
            <a:xfrm>
              <a:off x="7900880" y="2141538"/>
              <a:ext cx="2778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6" name="Line - New Jersey"/>
            <p:cNvSpPr>
              <a:spLocks noChangeShapeType="1"/>
            </p:cNvSpPr>
            <p:nvPr/>
          </p:nvSpPr>
          <p:spPr bwMode="auto">
            <a:xfrm flipV="1">
              <a:off x="7615130" y="2511425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7" name="Line - New Hampshire"/>
            <p:cNvSpPr>
              <a:spLocks noChangeShapeType="1"/>
            </p:cNvSpPr>
            <p:nvPr/>
          </p:nvSpPr>
          <p:spPr bwMode="auto">
            <a:xfrm flipV="1">
              <a:off x="7762767" y="1804988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8" name="Line - Massachusetts"/>
            <p:cNvSpPr>
              <a:spLocks noChangeShapeType="1"/>
            </p:cNvSpPr>
            <p:nvPr/>
          </p:nvSpPr>
          <p:spPr bwMode="auto">
            <a:xfrm>
              <a:off x="7900880" y="2032000"/>
              <a:ext cx="287783" cy="28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59" name="Line - Maryland"/>
            <p:cNvSpPr>
              <a:spLocks noChangeShapeType="1"/>
            </p:cNvSpPr>
            <p:nvPr/>
          </p:nvSpPr>
          <p:spPr bwMode="auto">
            <a:xfrm>
              <a:off x="7573855" y="2801938"/>
              <a:ext cx="288131" cy="31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60" name="Line - Hawaii"/>
            <p:cNvSpPr>
              <a:spLocks noChangeShapeType="1"/>
            </p:cNvSpPr>
            <p:nvPr/>
          </p:nvSpPr>
          <p:spPr bwMode="auto">
            <a:xfrm flipH="1" flipV="1">
              <a:off x="2538305" y="4570413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61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346045" y="2782887"/>
              <a:ext cx="440534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62" name="Line - Delaware"/>
            <p:cNvSpPr>
              <a:spLocks noChangeShapeType="1"/>
            </p:cNvSpPr>
            <p:nvPr/>
          </p:nvSpPr>
          <p:spPr bwMode="auto">
            <a:xfrm flipV="1">
              <a:off x="7567505" y="2678113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63" name="Line - Connecticut"/>
            <p:cNvSpPr>
              <a:spLocks noChangeShapeType="1"/>
            </p:cNvSpPr>
            <p:nvPr/>
          </p:nvSpPr>
          <p:spPr bwMode="auto">
            <a:xfrm>
              <a:off x="7753242" y="2179638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66" name="Text - Washington"/>
            <p:cNvSpPr txBox="1">
              <a:spLocks noChangeArrowheads="1"/>
            </p:cNvSpPr>
            <p:nvPr/>
          </p:nvSpPr>
          <p:spPr bwMode="auto">
            <a:xfrm>
              <a:off x="1929090" y="138463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WA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7" name="Text - Oregon"/>
            <p:cNvSpPr txBox="1">
              <a:spLocks noChangeArrowheads="1"/>
            </p:cNvSpPr>
            <p:nvPr/>
          </p:nvSpPr>
          <p:spPr bwMode="auto">
            <a:xfrm>
              <a:off x="1783040" y="1877193"/>
              <a:ext cx="68065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300" b="1" kern="0" dirty="0" smtClean="0">
                  <a:solidFill>
                    <a:srgbClr val="FFFFFF"/>
                  </a:solidFill>
                  <a:cs typeface="Times New Roman" charset="0"/>
                </a:rPr>
                <a:t> OR</a:t>
              </a:r>
              <a:endParaRPr lang="en-US" sz="1300" b="1" kern="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68" name="Text - Wyoming"/>
            <p:cNvSpPr txBox="1">
              <a:spLocks noChangeArrowheads="1"/>
            </p:cNvSpPr>
            <p:nvPr/>
          </p:nvSpPr>
          <p:spPr bwMode="auto">
            <a:xfrm>
              <a:off x="3236976" y="2286000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WY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9" name="Text - Utah"/>
            <p:cNvSpPr txBox="1">
              <a:spLocks noChangeArrowheads="1"/>
            </p:cNvSpPr>
            <p:nvPr/>
          </p:nvSpPr>
          <p:spPr bwMode="auto">
            <a:xfrm>
              <a:off x="2706580" y="279871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UT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0" name="Text - Texas"/>
            <p:cNvSpPr txBox="1">
              <a:spLocks noChangeArrowheads="1"/>
            </p:cNvSpPr>
            <p:nvPr/>
          </p:nvSpPr>
          <p:spPr bwMode="auto">
            <a:xfrm>
              <a:off x="4274965" y="415723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300" b="1" kern="0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kern="0" dirty="0" smtClean="0">
                  <a:solidFill>
                    <a:srgbClr val="000000"/>
                  </a:solidFill>
                  <a:cs typeface="Times New Roman" charset="0"/>
                </a:rPr>
                <a:t>TX</a:t>
              </a:r>
              <a:endParaRPr lang="en-US" sz="1300" b="1" kern="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1" name="Text - South Dakota"/>
            <p:cNvSpPr txBox="1">
              <a:spLocks noChangeArrowheads="1"/>
            </p:cNvSpPr>
            <p:nvPr/>
          </p:nvSpPr>
          <p:spPr bwMode="auto">
            <a:xfrm>
              <a:off x="4106309" y="2063257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SD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2" name="Text - Oklahoma"/>
            <p:cNvSpPr txBox="1">
              <a:spLocks noChangeArrowheads="1"/>
            </p:cNvSpPr>
            <p:nvPr/>
          </p:nvSpPr>
          <p:spPr bwMode="auto">
            <a:xfrm>
              <a:off x="4492516" y="3463875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300" b="1" kern="0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kern="0" dirty="0" smtClean="0">
                  <a:solidFill>
                    <a:srgbClr val="FFFFFF"/>
                  </a:solidFill>
                  <a:cs typeface="Times New Roman" charset="0"/>
                </a:rPr>
                <a:t>OK</a:t>
              </a:r>
              <a:endParaRPr lang="en-US" sz="1300" b="1" kern="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3" name="Text - North Dakota"/>
            <p:cNvSpPr txBox="1">
              <a:spLocks noChangeArrowheads="1"/>
            </p:cNvSpPr>
            <p:nvPr/>
          </p:nvSpPr>
          <p:spPr bwMode="auto">
            <a:xfrm>
              <a:off x="4084085" y="1575577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300" b="1" kern="0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kern="0" dirty="0" smtClean="0">
                  <a:solidFill>
                    <a:srgbClr val="000000"/>
                  </a:solidFill>
                  <a:cs typeface="Times New Roman" charset="0"/>
                </a:rPr>
                <a:t>ND</a:t>
              </a:r>
              <a:endParaRPr lang="en-US" sz="1300" b="1" kern="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4" name="Text - New Mexico"/>
            <p:cNvSpPr txBox="1">
              <a:spLocks noChangeArrowheads="1"/>
            </p:cNvSpPr>
            <p:nvPr/>
          </p:nvSpPr>
          <p:spPr bwMode="auto">
            <a:xfrm>
              <a:off x="3323292" y="3657600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NM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5" name="Text - Nevada"/>
            <p:cNvSpPr txBox="1">
              <a:spLocks noChangeArrowheads="1"/>
            </p:cNvSpPr>
            <p:nvPr/>
          </p:nvSpPr>
          <p:spPr bwMode="auto">
            <a:xfrm>
              <a:off x="1835042" y="2668108"/>
              <a:ext cx="121920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NV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6" name="Text - Nebraska"/>
            <p:cNvSpPr txBox="1">
              <a:spLocks noChangeArrowheads="1"/>
            </p:cNvSpPr>
            <p:nvPr/>
          </p:nvSpPr>
          <p:spPr bwMode="auto">
            <a:xfrm>
              <a:off x="4186129" y="255938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NE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7" name="Text - Montana"/>
            <p:cNvSpPr txBox="1">
              <a:spLocks noChangeArrowheads="1"/>
            </p:cNvSpPr>
            <p:nvPr/>
          </p:nvSpPr>
          <p:spPr bwMode="auto">
            <a:xfrm>
              <a:off x="3181242" y="162728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300" b="1" kern="0" dirty="0" smtClean="0">
                  <a:solidFill>
                    <a:srgbClr val="FFFFFF"/>
                  </a:solidFill>
                  <a:cs typeface="Times New Roman" charset="0"/>
                </a:rPr>
                <a:t>MT</a:t>
              </a:r>
              <a:endParaRPr lang="en-US" sz="1300" b="1" kern="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8" name="Text - Louisiana"/>
            <p:cNvSpPr txBox="1">
              <a:spLocks noChangeArrowheads="1"/>
            </p:cNvSpPr>
            <p:nvPr/>
          </p:nvSpPr>
          <p:spPr bwMode="auto">
            <a:xfrm>
              <a:off x="5163312" y="4011168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LA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9" name="Text - Kansas"/>
            <p:cNvSpPr txBox="1">
              <a:spLocks noChangeArrowheads="1"/>
            </p:cNvSpPr>
            <p:nvPr/>
          </p:nvSpPr>
          <p:spPr bwMode="auto">
            <a:xfrm>
              <a:off x="4354405" y="298603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KS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0" name="Text - Idaho"/>
            <p:cNvSpPr txBox="1">
              <a:spLocks noChangeArrowheads="1"/>
            </p:cNvSpPr>
            <p:nvPr/>
          </p:nvSpPr>
          <p:spPr bwMode="auto">
            <a:xfrm>
              <a:off x="2456688" y="2099833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ID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1" name="Text - Hawaii"/>
            <p:cNvSpPr txBox="1">
              <a:spLocks noChangeArrowheads="1"/>
            </p:cNvSpPr>
            <p:nvPr/>
          </p:nvSpPr>
          <p:spPr bwMode="auto">
            <a:xfrm>
              <a:off x="2479568" y="4541251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HI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2" name="Text - Colorado"/>
            <p:cNvSpPr txBox="1">
              <a:spLocks noChangeArrowheads="1"/>
            </p:cNvSpPr>
            <p:nvPr/>
          </p:nvSpPr>
          <p:spPr bwMode="auto">
            <a:xfrm>
              <a:off x="3193942" y="2776488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CO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3" name="Text - California"/>
            <p:cNvSpPr txBox="1">
              <a:spLocks noChangeArrowheads="1"/>
            </p:cNvSpPr>
            <p:nvPr/>
          </p:nvSpPr>
          <p:spPr bwMode="auto">
            <a:xfrm>
              <a:off x="1624264" y="2906663"/>
              <a:ext cx="737936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CA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4" name="Text - Arkansas"/>
            <p:cNvSpPr txBox="1">
              <a:spLocks noChangeArrowheads="1"/>
            </p:cNvSpPr>
            <p:nvPr/>
          </p:nvSpPr>
          <p:spPr bwMode="auto">
            <a:xfrm>
              <a:off x="5143392" y="35369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AR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5" name="Text - Arizona"/>
            <p:cNvSpPr txBox="1">
              <a:spLocks noChangeArrowheads="1"/>
            </p:cNvSpPr>
            <p:nvPr/>
          </p:nvSpPr>
          <p:spPr bwMode="auto">
            <a:xfrm>
              <a:off x="2654193" y="3518675"/>
              <a:ext cx="546343" cy="356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  <a:defRPr/>
              </a:pPr>
              <a:r>
                <a:rPr lang="en-US" sz="1300" b="1" kern="0" dirty="0">
                  <a:solidFill>
                    <a:srgbClr val="FFFFFF"/>
                  </a:solidFill>
                  <a:cs typeface="Times New Roman" charset="0"/>
                </a:rPr>
                <a:t/>
              </a:r>
              <a:br>
                <a:rPr lang="en-US" sz="1300" b="1" kern="0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300" b="1" kern="0" dirty="0" smtClean="0">
                  <a:solidFill>
                    <a:srgbClr val="FFFFFF"/>
                  </a:solidFill>
                  <a:cs typeface="Times New Roman" charset="0"/>
                </a:rPr>
                <a:t>AZ</a:t>
              </a:r>
              <a:endParaRPr lang="en-US" sz="1300" b="1" kern="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6" name="Text - Alaska"/>
            <p:cNvSpPr txBox="1">
              <a:spLocks noChangeArrowheads="1"/>
            </p:cNvSpPr>
            <p:nvPr/>
          </p:nvSpPr>
          <p:spPr bwMode="auto">
            <a:xfrm>
              <a:off x="743426" y="4090988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300" b="1" kern="0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300" b="1" kern="0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300" b="1" kern="0" dirty="0" smtClean="0">
                  <a:solidFill>
                    <a:srgbClr val="000000"/>
                  </a:solidFill>
                  <a:cs typeface="Times New Roman" charset="0"/>
                </a:rPr>
                <a:t>AK</a:t>
              </a:r>
              <a:endParaRPr lang="en-US" sz="1300" b="1" kern="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7" name="Text - Wisconsin"/>
            <p:cNvSpPr txBox="1">
              <a:spLocks noChangeArrowheads="1"/>
            </p:cNvSpPr>
            <p:nvPr/>
          </p:nvSpPr>
          <p:spPr bwMode="auto">
            <a:xfrm>
              <a:off x="5265674" y="19549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WI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8" name="Text - West Virginia"/>
            <p:cNvSpPr txBox="1">
              <a:spLocks noChangeArrowheads="1"/>
            </p:cNvSpPr>
            <p:nvPr/>
          </p:nvSpPr>
          <p:spPr bwMode="auto">
            <a:xfrm>
              <a:off x="6537326" y="2854276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WV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89" name="Text - Virginia"/>
            <p:cNvSpPr txBox="1">
              <a:spLocks noChangeArrowheads="1"/>
            </p:cNvSpPr>
            <p:nvPr/>
          </p:nvSpPr>
          <p:spPr bwMode="auto">
            <a:xfrm>
              <a:off x="6913118" y="2869707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VA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0" name="Text - Tennessee"/>
            <p:cNvSpPr txBox="1">
              <a:spLocks noChangeArrowheads="1"/>
            </p:cNvSpPr>
            <p:nvPr/>
          </p:nvSpPr>
          <p:spPr bwMode="auto">
            <a:xfrm>
              <a:off x="5922962" y="335116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TN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1" name="Text - South Carolina"/>
            <p:cNvSpPr txBox="1">
              <a:spLocks noChangeArrowheads="1"/>
            </p:cNvSpPr>
            <p:nvPr/>
          </p:nvSpPr>
          <p:spPr bwMode="auto">
            <a:xfrm>
              <a:off x="6737350" y="349403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SC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2" name="Text - Ohio"/>
            <p:cNvSpPr txBox="1">
              <a:spLocks noChangeArrowheads="1"/>
            </p:cNvSpPr>
            <p:nvPr/>
          </p:nvSpPr>
          <p:spPr bwMode="auto">
            <a:xfrm>
              <a:off x="6221411" y="255106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OH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3" name="Text - North Carolina"/>
            <p:cNvSpPr txBox="1">
              <a:spLocks noChangeArrowheads="1"/>
            </p:cNvSpPr>
            <p:nvPr/>
          </p:nvSpPr>
          <p:spPr bwMode="auto">
            <a:xfrm>
              <a:off x="6900861" y="3200351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NC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4" name="Text - Missouri"/>
            <p:cNvSpPr txBox="1">
              <a:spLocks noChangeArrowheads="1"/>
            </p:cNvSpPr>
            <p:nvPr/>
          </p:nvSpPr>
          <p:spPr bwMode="auto">
            <a:xfrm>
              <a:off x="5092593" y="3003501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MO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5" name="Text - Mississippi"/>
            <p:cNvSpPr txBox="1">
              <a:spLocks noChangeArrowheads="1"/>
            </p:cNvSpPr>
            <p:nvPr/>
          </p:nvSpPr>
          <p:spPr bwMode="auto">
            <a:xfrm>
              <a:off x="5507036" y="382423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MS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6" name="Text - Minnesota"/>
            <p:cNvSpPr txBox="1">
              <a:spLocks noChangeArrowheads="1"/>
            </p:cNvSpPr>
            <p:nvPr/>
          </p:nvSpPr>
          <p:spPr bwMode="auto">
            <a:xfrm>
              <a:off x="4524374" y="1623964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/>
              </a:r>
              <a:b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MN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7" name="Text - Michigan"/>
            <p:cNvSpPr txBox="1">
              <a:spLocks noChangeArrowheads="1"/>
            </p:cNvSpPr>
            <p:nvPr/>
          </p:nvSpPr>
          <p:spPr bwMode="auto">
            <a:xfrm>
              <a:off x="5965826" y="2124026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MI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8" name="Text - Kentucky"/>
            <p:cNvSpPr txBox="1">
              <a:spLocks noChangeArrowheads="1"/>
            </p:cNvSpPr>
            <p:nvPr/>
          </p:nvSpPr>
          <p:spPr bwMode="auto">
            <a:xfrm>
              <a:off x="6100761" y="306065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KY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99" name="Text - Iowa"/>
            <p:cNvSpPr txBox="1">
              <a:spLocks noChangeArrowheads="1"/>
            </p:cNvSpPr>
            <p:nvPr/>
          </p:nvSpPr>
          <p:spPr bwMode="auto">
            <a:xfrm>
              <a:off x="4918075" y="2435176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IA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0" name="Text - Indiana"/>
            <p:cNvSpPr txBox="1">
              <a:spLocks noChangeArrowheads="1"/>
            </p:cNvSpPr>
            <p:nvPr/>
          </p:nvSpPr>
          <p:spPr bwMode="auto">
            <a:xfrm>
              <a:off x="5841999" y="267806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IN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1" name="Text - Illinois"/>
            <p:cNvSpPr txBox="1">
              <a:spLocks noChangeArrowheads="1"/>
            </p:cNvSpPr>
            <p:nvPr/>
          </p:nvSpPr>
          <p:spPr bwMode="auto">
            <a:xfrm>
              <a:off x="5441950" y="2690764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IL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2" name="Text - Georgia"/>
            <p:cNvSpPr txBox="1">
              <a:spLocks noChangeArrowheads="1"/>
            </p:cNvSpPr>
            <p:nvPr/>
          </p:nvSpPr>
          <p:spPr bwMode="auto">
            <a:xfrm>
              <a:off x="6442075" y="3798839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  <a:defRPr/>
              </a:pPr>
              <a:r>
                <a:rPr lang="en-US" sz="1300" b="1" kern="0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kern="0" dirty="0" smtClean="0">
                  <a:solidFill>
                    <a:srgbClr val="FFFFFF"/>
                  </a:solidFill>
                  <a:cs typeface="Times New Roman" charset="0"/>
                </a:rPr>
                <a:t>GA</a:t>
              </a:r>
              <a:endParaRPr lang="en-US" sz="1300" b="1" kern="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3" name="Text - Florida"/>
            <p:cNvSpPr txBox="1">
              <a:spLocks noChangeArrowheads="1"/>
            </p:cNvSpPr>
            <p:nvPr/>
          </p:nvSpPr>
          <p:spPr bwMode="auto">
            <a:xfrm>
              <a:off x="6800850" y="43878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FL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4" name="Text - Alabama"/>
            <p:cNvSpPr txBox="1">
              <a:spLocks noChangeArrowheads="1"/>
            </p:cNvSpPr>
            <p:nvPr/>
          </p:nvSpPr>
          <p:spPr bwMode="auto">
            <a:xfrm>
              <a:off x="5922962" y="381153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FFFFFF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AL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5" name="Text - Vermont"/>
            <p:cNvSpPr txBox="1">
              <a:spLocks noChangeArrowheads="1"/>
            </p:cNvSpPr>
            <p:nvPr/>
          </p:nvSpPr>
          <p:spPr bwMode="auto">
            <a:xfrm>
              <a:off x="6881812" y="1309638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VT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6" name="Text - Pennsylvania"/>
            <p:cNvSpPr txBox="1">
              <a:spLocks noChangeArrowheads="1"/>
            </p:cNvSpPr>
            <p:nvPr/>
          </p:nvSpPr>
          <p:spPr bwMode="auto">
            <a:xfrm>
              <a:off x="6733032" y="2334020"/>
              <a:ext cx="8350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PA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7" name="Text - New York"/>
            <p:cNvSpPr txBox="1">
              <a:spLocks noChangeArrowheads="1"/>
            </p:cNvSpPr>
            <p:nvPr/>
          </p:nvSpPr>
          <p:spPr bwMode="auto">
            <a:xfrm>
              <a:off x="7027861" y="1920825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NY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8" name="Text - New Jersey"/>
            <p:cNvSpPr txBox="1">
              <a:spLocks noChangeArrowheads="1"/>
            </p:cNvSpPr>
            <p:nvPr/>
          </p:nvSpPr>
          <p:spPr bwMode="auto">
            <a:xfrm>
              <a:off x="7766734" y="2386781"/>
              <a:ext cx="42192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NJ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09" name="Text - New Hampshire"/>
            <p:cNvSpPr txBox="1">
              <a:spLocks noChangeArrowheads="1"/>
            </p:cNvSpPr>
            <p:nvPr/>
          </p:nvSpPr>
          <p:spPr bwMode="auto">
            <a:xfrm>
              <a:off x="8078786" y="1679639"/>
              <a:ext cx="455614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NH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0" name="Text - Massachusetts"/>
            <p:cNvSpPr txBox="1">
              <a:spLocks noChangeArrowheads="1"/>
            </p:cNvSpPr>
            <p:nvPr/>
          </p:nvSpPr>
          <p:spPr bwMode="auto">
            <a:xfrm>
              <a:off x="8092967" y="1910190"/>
              <a:ext cx="44143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MA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1" name="Text - Maine"/>
            <p:cNvSpPr txBox="1">
              <a:spLocks noChangeArrowheads="1"/>
            </p:cNvSpPr>
            <p:nvPr/>
          </p:nvSpPr>
          <p:spPr bwMode="auto">
            <a:xfrm>
              <a:off x="7626350" y="1381125"/>
              <a:ext cx="66664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FFFFFF"/>
                  </a:solidFill>
                  <a:cs typeface="Times New Roman" charset="0"/>
                </a:rPr>
                <a:t>ME</a:t>
              </a:r>
              <a:endParaRPr lang="en-US" sz="1300" b="1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12" name="Text - District of Columbia"/>
            <p:cNvSpPr txBox="1">
              <a:spLocks noChangeArrowheads="1"/>
            </p:cNvSpPr>
            <p:nvPr/>
          </p:nvSpPr>
          <p:spPr bwMode="auto">
            <a:xfrm>
              <a:off x="7688155" y="2947638"/>
              <a:ext cx="628650" cy="29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  DC  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3" name="Text - Connecticut"/>
            <p:cNvSpPr txBox="1">
              <a:spLocks noChangeArrowheads="1"/>
            </p:cNvSpPr>
            <p:nvPr/>
          </p:nvSpPr>
          <p:spPr bwMode="auto">
            <a:xfrm>
              <a:off x="7792478" y="2216101"/>
              <a:ext cx="56310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CT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4" name="Text - Delaware"/>
            <p:cNvSpPr txBox="1">
              <a:spLocks noChangeArrowheads="1"/>
            </p:cNvSpPr>
            <p:nvPr/>
          </p:nvSpPr>
          <p:spPr bwMode="auto">
            <a:xfrm>
              <a:off x="7717418" y="2547888"/>
              <a:ext cx="49223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DE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5" name="Text - Rhode Island"/>
            <p:cNvSpPr txBox="1">
              <a:spLocks noChangeArrowheads="1"/>
            </p:cNvSpPr>
            <p:nvPr/>
          </p:nvSpPr>
          <p:spPr bwMode="auto">
            <a:xfrm>
              <a:off x="8135144" y="2094681"/>
              <a:ext cx="39925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RI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116" name="Text - Maryland"/>
            <p:cNvSpPr txBox="1">
              <a:spLocks noChangeArrowheads="1"/>
            </p:cNvSpPr>
            <p:nvPr/>
          </p:nvSpPr>
          <p:spPr bwMode="auto">
            <a:xfrm>
              <a:off x="7792478" y="2719388"/>
              <a:ext cx="44222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rgbClr val="000000"/>
                  </a:solidFill>
                  <a:cs typeface="Times New Roman" charset="0"/>
                </a:rPr>
                <a:t>MD</a:t>
              </a:r>
              <a:endParaRPr lang="en-US" sz="13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5242143" y="4800600"/>
            <a:ext cx="3597057" cy="1270576"/>
            <a:chOff x="5074576" y="4752201"/>
            <a:chExt cx="2813959" cy="1270576"/>
          </a:xfrm>
        </p:grpSpPr>
        <p:sp>
          <p:nvSpPr>
            <p:cNvPr id="132" name="Rectangle 131"/>
            <p:cNvSpPr>
              <a:spLocks noChangeArrowheads="1"/>
            </p:cNvSpPr>
            <p:nvPr/>
          </p:nvSpPr>
          <p:spPr bwMode="auto">
            <a:xfrm>
              <a:off x="5105400" y="5106888"/>
              <a:ext cx="152400" cy="152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3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3" name="Rectangle 132"/>
            <p:cNvSpPr>
              <a:spLocks noChangeArrowheads="1"/>
            </p:cNvSpPr>
            <p:nvPr/>
          </p:nvSpPr>
          <p:spPr bwMode="auto">
            <a:xfrm>
              <a:off x="5105400" y="5564088"/>
              <a:ext cx="152400" cy="152400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 kern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4" name="Text Box 133"/>
            <p:cNvSpPr txBox="1">
              <a:spLocks noChangeArrowheads="1"/>
            </p:cNvSpPr>
            <p:nvPr/>
          </p:nvSpPr>
          <p:spPr bwMode="auto">
            <a:xfrm>
              <a:off x="5257800" y="5257800"/>
              <a:ext cx="18369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50.1-59.9 percent  (13 states)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5" name="Rectangle 134"/>
            <p:cNvSpPr>
              <a:spLocks noChangeArrowheads="1"/>
            </p:cNvSpPr>
            <p:nvPr/>
          </p:nvSpPr>
          <p:spPr bwMode="auto">
            <a:xfrm>
              <a:off x="5105400" y="5792688"/>
              <a:ext cx="152400" cy="152400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rgbClr val="0000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 kern="0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6" name="Text Box 135"/>
            <p:cNvSpPr txBox="1">
              <a:spLocks noChangeArrowheads="1"/>
            </p:cNvSpPr>
            <p:nvPr/>
          </p:nvSpPr>
          <p:spPr bwMode="auto">
            <a:xfrm>
              <a:off x="5272206" y="5029200"/>
              <a:ext cx="18407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50 percent</a:t>
              </a:r>
              <a:r>
                <a:rPr lang="en-US" sz="1400" b="1" dirty="0">
                  <a:solidFill>
                    <a:srgbClr val="000000"/>
                  </a:solidFill>
                  <a:cs typeface="Calibri" pitchFamily="34" charset="0"/>
                </a:rPr>
                <a:t> </a:t>
              </a:r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              (14 states)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7" name="Text Box 136"/>
            <p:cNvSpPr txBox="1">
              <a:spLocks noChangeArrowheads="1"/>
            </p:cNvSpPr>
            <p:nvPr/>
          </p:nvSpPr>
          <p:spPr bwMode="auto">
            <a:xfrm>
              <a:off x="5257800" y="5486400"/>
              <a:ext cx="183694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60.0-66.9 percent  (13 states)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8" name="Rectangle 131"/>
            <p:cNvSpPr>
              <a:spLocks noChangeArrowheads="1"/>
            </p:cNvSpPr>
            <p:nvPr/>
          </p:nvSpPr>
          <p:spPr bwMode="auto">
            <a:xfrm>
              <a:off x="5105400" y="5335488"/>
              <a:ext cx="152400" cy="15240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 b="1" kern="0" dirty="0">
                <a:solidFill>
                  <a:srgbClr val="000040">
                    <a:lumMod val="50000"/>
                  </a:srgbClr>
                </a:solidFill>
                <a:cs typeface="Calibri" pitchFamily="34" charset="0"/>
              </a:endParaRPr>
            </a:p>
          </p:txBody>
        </p:sp>
        <p:sp>
          <p:nvSpPr>
            <p:cNvPr id="139" name="Text Box 136"/>
            <p:cNvSpPr txBox="1">
              <a:spLocks noChangeArrowheads="1"/>
            </p:cNvSpPr>
            <p:nvPr/>
          </p:nvSpPr>
          <p:spPr bwMode="auto">
            <a:xfrm>
              <a:off x="5257800" y="5715000"/>
              <a:ext cx="263073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67.0-73.1 percent  (11 states, including DC)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40" name="Text Box 135"/>
            <p:cNvSpPr txBox="1">
              <a:spLocks noChangeArrowheads="1"/>
            </p:cNvSpPr>
            <p:nvPr/>
          </p:nvSpPr>
          <p:spPr bwMode="auto">
            <a:xfrm>
              <a:off x="5074576" y="4752201"/>
              <a:ext cx="10410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u="sng" dirty="0" smtClean="0">
                  <a:solidFill>
                    <a:srgbClr val="000000"/>
                  </a:solidFill>
                  <a:cs typeface="Calibri" pitchFamily="34" charset="0"/>
                </a:rPr>
                <a:t>FFY 2015 FMAP</a:t>
              </a:r>
              <a:endParaRPr lang="en-US" sz="1400" b="1" u="sng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5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199</Words>
  <Application>Microsoft Office PowerPoint</Application>
  <PresentationFormat>On-screen Show (4:3)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Default with figure #</vt:lpstr>
      <vt:lpstr>Default</vt:lpstr>
      <vt:lpstr>Default with exhibit #</vt:lpstr>
      <vt:lpstr>1_Default with figure #</vt:lpstr>
      <vt:lpstr>Title page</vt:lpstr>
      <vt:lpstr>Medicaid Costs are Shared by the States and the Federal Government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Costs are Shared by the States and the Federal Government</dc:title>
  <dc:creator>Evonne Young</dc:creator>
  <cp:lastModifiedBy>LauraS</cp:lastModifiedBy>
  <cp:revision>3</cp:revision>
  <dcterms:created xsi:type="dcterms:W3CDTF">2013-03-13T19:54:10Z</dcterms:created>
  <dcterms:modified xsi:type="dcterms:W3CDTF">2014-10-14T12:40:17Z</dcterms:modified>
</cp:coreProperties>
</file>