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2" d="100"/>
          <a:sy n="72" d="100"/>
        </p:scale>
        <p:origin x="-45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u="sng">
                <a:solidFill>
                  <a:schemeClr val="accent1"/>
                </a:solidFill>
              </a:defRPr>
            </a:pPr>
            <a:r>
              <a:rPr lang="en-US" sz="1800" b="1" u="sng" dirty="0" smtClean="0">
                <a:solidFill>
                  <a:schemeClr val="accent1"/>
                </a:solidFill>
              </a:rPr>
              <a:t>By Sex:</a:t>
            </a:r>
            <a:endParaRPr lang="en-US" sz="1800" b="1" u="sng" dirty="0">
              <a:solidFill>
                <a:schemeClr val="accent1"/>
              </a:solidFill>
            </a:endParaRPr>
          </a:p>
        </c:rich>
      </c:tx>
      <c:layout>
        <c:manualLayout>
          <c:xMode val="edge"/>
          <c:yMode val="edge"/>
          <c:x val="8.9803125383410676E-2"/>
          <c:y val="1.8051897071968082E-2"/>
        </c:manualLayout>
      </c:layout>
      <c:overlay val="1"/>
    </c:title>
    <c:autoTitleDeleted val="0"/>
    <c:plotArea>
      <c:layout>
        <c:manualLayout>
          <c:layoutTarget val="inner"/>
          <c:xMode val="edge"/>
          <c:yMode val="edge"/>
          <c:x val="0.40035449700127745"/>
          <c:y val="0.17137609351329497"/>
          <c:w val="0.54509997613934624"/>
          <c:h val="0.79224511507691531"/>
        </c:manualLayout>
      </c:layout>
      <c:barChart>
        <c:barDir val="bar"/>
        <c:grouping val="clustered"/>
        <c:varyColors val="0"/>
        <c:ser>
          <c:idx val="0"/>
          <c:order val="0"/>
          <c:tx>
            <c:strRef>
              <c:f>Sheet1!$A$2</c:f>
              <c:strCache>
                <c:ptCount val="1"/>
                <c:pt idx="0">
                  <c:v>Women</c:v>
                </c:pt>
              </c:strCache>
            </c:strRef>
          </c:tx>
          <c:spPr>
            <a:solidFill>
              <a:schemeClr val="tx2">
                <a:lumMod val="75000"/>
              </a:schemeClr>
            </a:solidFill>
          </c:spPr>
          <c:invertIfNegative val="0"/>
          <c:dLbls>
            <c:txPr>
              <a:bodyPr/>
              <a:lstStyle/>
              <a:p>
                <a:pPr>
                  <a:defRPr sz="1600" b="1">
                    <a:solidFill>
                      <a:schemeClr val="accent1"/>
                    </a:solidFill>
                  </a:defRPr>
                </a:pPr>
                <a:endParaRPr lang="en-US"/>
              </a:p>
            </c:txPr>
            <c:showLegendKey val="0"/>
            <c:showVal val="1"/>
            <c:showCatName val="0"/>
            <c:showSerName val="0"/>
            <c:showPercent val="0"/>
            <c:showBubbleSize val="0"/>
            <c:showLeaderLines val="0"/>
          </c:dLbls>
          <c:cat>
            <c:strRef>
              <c:f>Sheet1!$B$1:$D$1</c:f>
              <c:strCache>
                <c:ptCount val="3"/>
                <c:pt idx="0">
                  <c:v>Cognitive/Mental Impairment</c:v>
                </c:pt>
                <c:pt idx="1">
                  <c:v>Limitations in 2+ IADLs</c:v>
                </c:pt>
                <c:pt idx="2">
                  <c:v>Limitations in 2+ ADLs</c:v>
                </c:pt>
              </c:strCache>
            </c:strRef>
          </c:cat>
          <c:val>
            <c:numRef>
              <c:f>Sheet1!$B$2:$D$2</c:f>
              <c:numCache>
                <c:formatCode>0%</c:formatCode>
                <c:ptCount val="3"/>
                <c:pt idx="0">
                  <c:v>0.23080000000000001</c:v>
                </c:pt>
                <c:pt idx="1">
                  <c:v>0.15</c:v>
                </c:pt>
                <c:pt idx="2">
                  <c:v>0.1663</c:v>
                </c:pt>
              </c:numCache>
            </c:numRef>
          </c:val>
        </c:ser>
        <c:ser>
          <c:idx val="1"/>
          <c:order val="1"/>
          <c:tx>
            <c:strRef>
              <c:f>Sheet1!$A$3</c:f>
              <c:strCache>
                <c:ptCount val="1"/>
                <c:pt idx="0">
                  <c:v>Men</c:v>
                </c:pt>
              </c:strCache>
            </c:strRef>
          </c:tx>
          <c:spPr>
            <a:solidFill>
              <a:schemeClr val="tx2">
                <a:lumMod val="40000"/>
                <a:lumOff val="60000"/>
              </a:schemeClr>
            </a:solidFill>
          </c:spPr>
          <c:invertIfNegative val="0"/>
          <c:dLbls>
            <c:txPr>
              <a:bodyPr/>
              <a:lstStyle/>
              <a:p>
                <a:pPr>
                  <a:defRPr sz="1600" b="1">
                    <a:solidFill>
                      <a:schemeClr val="accent1"/>
                    </a:solidFill>
                  </a:defRPr>
                </a:pPr>
                <a:endParaRPr lang="en-US"/>
              </a:p>
            </c:txPr>
            <c:showLegendKey val="0"/>
            <c:showVal val="1"/>
            <c:showCatName val="0"/>
            <c:showSerName val="0"/>
            <c:showPercent val="0"/>
            <c:showBubbleSize val="0"/>
            <c:showLeaderLines val="0"/>
          </c:dLbls>
          <c:cat>
            <c:strRef>
              <c:f>Sheet1!$B$1:$D$1</c:f>
              <c:strCache>
                <c:ptCount val="3"/>
                <c:pt idx="0">
                  <c:v>Cognitive/Mental Impairment</c:v>
                </c:pt>
                <c:pt idx="1">
                  <c:v>Limitations in 2+ IADLs</c:v>
                </c:pt>
                <c:pt idx="2">
                  <c:v>Limitations in 2+ ADLs</c:v>
                </c:pt>
              </c:strCache>
            </c:strRef>
          </c:cat>
          <c:val>
            <c:numRef>
              <c:f>Sheet1!$B$3:$D$3</c:f>
              <c:numCache>
                <c:formatCode>0%</c:formatCode>
                <c:ptCount val="3"/>
                <c:pt idx="0">
                  <c:v>0.16739999999999999</c:v>
                </c:pt>
                <c:pt idx="1">
                  <c:v>8.5000000000000006E-2</c:v>
                </c:pt>
                <c:pt idx="2">
                  <c:v>0.112</c:v>
                </c:pt>
              </c:numCache>
            </c:numRef>
          </c:val>
        </c:ser>
        <c:dLbls>
          <c:showLegendKey val="0"/>
          <c:showVal val="1"/>
          <c:showCatName val="0"/>
          <c:showSerName val="0"/>
          <c:showPercent val="0"/>
          <c:showBubbleSize val="0"/>
        </c:dLbls>
        <c:gapWidth val="150"/>
        <c:overlap val="-25"/>
        <c:axId val="259545728"/>
        <c:axId val="259547520"/>
      </c:barChart>
      <c:catAx>
        <c:axId val="259545728"/>
        <c:scaling>
          <c:orientation val="minMax"/>
        </c:scaling>
        <c:delete val="0"/>
        <c:axPos val="l"/>
        <c:majorTickMark val="none"/>
        <c:minorTickMark val="none"/>
        <c:tickLblPos val="nextTo"/>
        <c:txPr>
          <a:bodyPr/>
          <a:lstStyle/>
          <a:p>
            <a:pPr>
              <a:defRPr sz="1600" b="1">
                <a:solidFill>
                  <a:schemeClr val="accent1"/>
                </a:solidFill>
              </a:defRPr>
            </a:pPr>
            <a:endParaRPr lang="en-US"/>
          </a:p>
        </c:txPr>
        <c:crossAx val="259547520"/>
        <c:crosses val="autoZero"/>
        <c:auto val="1"/>
        <c:lblAlgn val="ctr"/>
        <c:lblOffset val="100"/>
        <c:noMultiLvlLbl val="0"/>
      </c:catAx>
      <c:valAx>
        <c:axId val="259547520"/>
        <c:scaling>
          <c:orientation val="minMax"/>
        </c:scaling>
        <c:delete val="1"/>
        <c:axPos val="b"/>
        <c:numFmt formatCode="0%" sourceLinked="1"/>
        <c:majorTickMark val="out"/>
        <c:minorTickMark val="none"/>
        <c:tickLblPos val="nextTo"/>
        <c:crossAx val="259545728"/>
        <c:crosses val="autoZero"/>
        <c:crossBetween val="between"/>
      </c:valAx>
    </c:plotArea>
    <c:legend>
      <c:legendPos val="r"/>
      <c:layout/>
      <c:overlay val="1"/>
      <c:txPr>
        <a:bodyPr/>
        <a:lstStyle/>
        <a:p>
          <a:pPr>
            <a:defRPr sz="1600" b="1">
              <a:solidFill>
                <a:schemeClr val="accent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u="sng">
                <a:solidFill>
                  <a:schemeClr val="accent1"/>
                </a:solidFill>
              </a:defRPr>
            </a:pPr>
            <a:r>
              <a:rPr lang="en-US" sz="1800" u="sng" dirty="0" smtClean="0">
                <a:solidFill>
                  <a:schemeClr val="accent1"/>
                </a:solidFill>
              </a:rPr>
              <a:t>By Age:</a:t>
            </a:r>
            <a:endParaRPr lang="en-US" sz="1800" u="sng" dirty="0">
              <a:solidFill>
                <a:schemeClr val="accent1"/>
              </a:solidFill>
            </a:endParaRPr>
          </a:p>
        </c:rich>
      </c:tx>
      <c:layout>
        <c:manualLayout>
          <c:xMode val="edge"/>
          <c:yMode val="edge"/>
          <c:x val="5.9269440109772767E-2"/>
          <c:y val="2.2727272727272728E-2"/>
        </c:manualLayout>
      </c:layout>
      <c:overlay val="0"/>
    </c:title>
    <c:autoTitleDeleted val="0"/>
    <c:plotArea>
      <c:layout>
        <c:manualLayout>
          <c:layoutTarget val="inner"/>
          <c:xMode val="edge"/>
          <c:yMode val="edge"/>
          <c:x val="0.40035458729552648"/>
          <c:y val="0.1002878170849044"/>
          <c:w val="0.59964541270447358"/>
          <c:h val="0.8719344112129459"/>
        </c:manualLayout>
      </c:layout>
      <c:barChart>
        <c:barDir val="bar"/>
        <c:grouping val="clustered"/>
        <c:varyColors val="0"/>
        <c:ser>
          <c:idx val="0"/>
          <c:order val="0"/>
          <c:tx>
            <c:strRef>
              <c:f>Sheet1!$A$2</c:f>
              <c:strCache>
                <c:ptCount val="1"/>
                <c:pt idx="0">
                  <c:v>85 &amp; Over</c:v>
                </c:pt>
              </c:strCache>
            </c:strRef>
          </c:tx>
          <c:invertIfNegative val="0"/>
          <c:dLbls>
            <c:txPr>
              <a:bodyPr/>
              <a:lstStyle/>
              <a:p>
                <a:pPr>
                  <a:defRPr sz="1400" b="1">
                    <a:solidFill>
                      <a:schemeClr val="accent1"/>
                    </a:solidFill>
                  </a:defRPr>
                </a:pPr>
                <a:endParaRPr lang="en-US"/>
              </a:p>
            </c:txPr>
            <c:showLegendKey val="0"/>
            <c:showVal val="1"/>
            <c:showCatName val="0"/>
            <c:showSerName val="0"/>
            <c:showPercent val="0"/>
            <c:showBubbleSize val="0"/>
            <c:showLeaderLines val="0"/>
          </c:dLbls>
          <c:cat>
            <c:strRef>
              <c:f>Sheet1!$B$1:$F$1</c:f>
              <c:strCache>
                <c:ptCount val="5"/>
                <c:pt idx="0">
                  <c:v>Cognitive/Mental Impairment</c:v>
                </c:pt>
                <c:pt idx="1">
                  <c:v>Limitations in 2+ IADLs</c:v>
                </c:pt>
                <c:pt idx="2">
                  <c:v>Limitations in 2+ ADLs</c:v>
                </c:pt>
                <c:pt idx="3">
                  <c:v>Incontinence</c:v>
                </c:pt>
                <c:pt idx="4">
                  <c:v>Broken Hip</c:v>
                </c:pt>
              </c:strCache>
            </c:strRef>
          </c:cat>
          <c:val>
            <c:numRef>
              <c:f>Sheet1!$B$2:$F$2</c:f>
              <c:numCache>
                <c:formatCode>0%</c:formatCode>
                <c:ptCount val="5"/>
                <c:pt idx="0">
                  <c:v>0.3</c:v>
                </c:pt>
                <c:pt idx="1">
                  <c:v>0.16</c:v>
                </c:pt>
                <c:pt idx="2">
                  <c:v>0.3</c:v>
                </c:pt>
                <c:pt idx="3">
                  <c:v>0.21</c:v>
                </c:pt>
                <c:pt idx="4">
                  <c:v>0.11</c:v>
                </c:pt>
              </c:numCache>
            </c:numRef>
          </c:val>
        </c:ser>
        <c:ser>
          <c:idx val="1"/>
          <c:order val="1"/>
          <c:tx>
            <c:strRef>
              <c:f>Sheet1!$A$3</c:f>
              <c:strCache>
                <c:ptCount val="1"/>
                <c:pt idx="0">
                  <c:v>75 to 84</c:v>
                </c:pt>
              </c:strCache>
            </c:strRef>
          </c:tx>
          <c:spPr>
            <a:solidFill>
              <a:schemeClr val="accent3"/>
            </a:solidFill>
          </c:spPr>
          <c:invertIfNegative val="0"/>
          <c:dLbls>
            <c:txPr>
              <a:bodyPr/>
              <a:lstStyle/>
              <a:p>
                <a:pPr>
                  <a:defRPr sz="1400" b="1">
                    <a:solidFill>
                      <a:schemeClr val="accent1"/>
                    </a:solidFill>
                  </a:defRPr>
                </a:pPr>
                <a:endParaRPr lang="en-US"/>
              </a:p>
            </c:txPr>
            <c:showLegendKey val="0"/>
            <c:showVal val="1"/>
            <c:showCatName val="0"/>
            <c:showSerName val="0"/>
            <c:showPercent val="0"/>
            <c:showBubbleSize val="0"/>
            <c:showLeaderLines val="0"/>
          </c:dLbls>
          <c:cat>
            <c:strRef>
              <c:f>Sheet1!$B$1:$F$1</c:f>
              <c:strCache>
                <c:ptCount val="5"/>
                <c:pt idx="0">
                  <c:v>Cognitive/Mental Impairment</c:v>
                </c:pt>
                <c:pt idx="1">
                  <c:v>Limitations in 2+ IADLs</c:v>
                </c:pt>
                <c:pt idx="2">
                  <c:v>Limitations in 2+ ADLs</c:v>
                </c:pt>
                <c:pt idx="3">
                  <c:v>Incontinence</c:v>
                </c:pt>
                <c:pt idx="4">
                  <c:v>Broken Hip</c:v>
                </c:pt>
              </c:strCache>
            </c:strRef>
          </c:cat>
          <c:val>
            <c:numRef>
              <c:f>Sheet1!$B$3:$F$3</c:f>
              <c:numCache>
                <c:formatCode>0%</c:formatCode>
                <c:ptCount val="5"/>
                <c:pt idx="0">
                  <c:v>0.2296</c:v>
                </c:pt>
                <c:pt idx="1">
                  <c:v>0.16</c:v>
                </c:pt>
                <c:pt idx="2">
                  <c:v>0.17</c:v>
                </c:pt>
                <c:pt idx="3">
                  <c:v>0.15</c:v>
                </c:pt>
                <c:pt idx="4">
                  <c:v>0.05</c:v>
                </c:pt>
              </c:numCache>
            </c:numRef>
          </c:val>
        </c:ser>
        <c:ser>
          <c:idx val="2"/>
          <c:order val="2"/>
          <c:tx>
            <c:strRef>
              <c:f>Sheet1!$A$4</c:f>
              <c:strCache>
                <c:ptCount val="1"/>
                <c:pt idx="0">
                  <c:v>65 to 74</c:v>
                </c:pt>
              </c:strCache>
            </c:strRef>
          </c:tx>
          <c:spPr>
            <a:solidFill>
              <a:schemeClr val="accent6"/>
            </a:solidFill>
          </c:spPr>
          <c:invertIfNegative val="0"/>
          <c:dLbls>
            <c:txPr>
              <a:bodyPr/>
              <a:lstStyle/>
              <a:p>
                <a:pPr>
                  <a:defRPr sz="1400" b="1">
                    <a:solidFill>
                      <a:schemeClr val="accent1"/>
                    </a:solidFill>
                  </a:defRPr>
                </a:pPr>
                <a:endParaRPr lang="en-US"/>
              </a:p>
            </c:txPr>
            <c:showLegendKey val="0"/>
            <c:showVal val="1"/>
            <c:showCatName val="0"/>
            <c:showSerName val="0"/>
            <c:showPercent val="0"/>
            <c:showBubbleSize val="0"/>
            <c:showLeaderLines val="0"/>
          </c:dLbls>
          <c:cat>
            <c:strRef>
              <c:f>Sheet1!$B$1:$F$1</c:f>
              <c:strCache>
                <c:ptCount val="5"/>
                <c:pt idx="0">
                  <c:v>Cognitive/Mental Impairment</c:v>
                </c:pt>
                <c:pt idx="1">
                  <c:v>Limitations in 2+ IADLs</c:v>
                </c:pt>
                <c:pt idx="2">
                  <c:v>Limitations in 2+ ADLs</c:v>
                </c:pt>
                <c:pt idx="3">
                  <c:v>Incontinence</c:v>
                </c:pt>
                <c:pt idx="4">
                  <c:v>Broken Hip</c:v>
                </c:pt>
              </c:strCache>
            </c:strRef>
          </c:cat>
          <c:val>
            <c:numRef>
              <c:f>Sheet1!$B$4:$F$4</c:f>
              <c:numCache>
                <c:formatCode>0%</c:formatCode>
                <c:ptCount val="5"/>
                <c:pt idx="0">
                  <c:v>0.20949999999999999</c:v>
                </c:pt>
                <c:pt idx="1">
                  <c:v>0.11</c:v>
                </c:pt>
                <c:pt idx="2">
                  <c:v>0.12</c:v>
                </c:pt>
                <c:pt idx="3">
                  <c:v>0.1</c:v>
                </c:pt>
                <c:pt idx="4">
                  <c:v>0.02</c:v>
                </c:pt>
              </c:numCache>
            </c:numRef>
          </c:val>
        </c:ser>
        <c:dLbls>
          <c:showLegendKey val="0"/>
          <c:showVal val="1"/>
          <c:showCatName val="0"/>
          <c:showSerName val="0"/>
          <c:showPercent val="0"/>
          <c:showBubbleSize val="0"/>
        </c:dLbls>
        <c:gapWidth val="79"/>
        <c:axId val="259723264"/>
        <c:axId val="259724800"/>
      </c:barChart>
      <c:catAx>
        <c:axId val="259723264"/>
        <c:scaling>
          <c:orientation val="minMax"/>
        </c:scaling>
        <c:delete val="0"/>
        <c:axPos val="l"/>
        <c:majorTickMark val="none"/>
        <c:minorTickMark val="none"/>
        <c:tickLblPos val="nextTo"/>
        <c:txPr>
          <a:bodyPr/>
          <a:lstStyle/>
          <a:p>
            <a:pPr>
              <a:defRPr sz="1600" b="1">
                <a:solidFill>
                  <a:schemeClr val="accent1"/>
                </a:solidFill>
              </a:defRPr>
            </a:pPr>
            <a:endParaRPr lang="en-US"/>
          </a:p>
        </c:txPr>
        <c:crossAx val="259724800"/>
        <c:crosses val="autoZero"/>
        <c:auto val="1"/>
        <c:lblAlgn val="ctr"/>
        <c:lblOffset val="100"/>
        <c:noMultiLvlLbl val="0"/>
      </c:catAx>
      <c:valAx>
        <c:axId val="259724800"/>
        <c:scaling>
          <c:orientation val="minMax"/>
        </c:scaling>
        <c:delete val="1"/>
        <c:axPos val="b"/>
        <c:numFmt formatCode="0%" sourceLinked="1"/>
        <c:majorTickMark val="out"/>
        <c:minorTickMark val="none"/>
        <c:tickLblPos val="nextTo"/>
        <c:crossAx val="259723264"/>
        <c:crosses val="autoZero"/>
        <c:crossBetween val="between"/>
      </c:valAx>
    </c:plotArea>
    <c:legend>
      <c:legendPos val="r"/>
      <c:layout>
        <c:manualLayout>
          <c:xMode val="edge"/>
          <c:yMode val="edge"/>
          <c:x val="0.69359954369608423"/>
          <c:y val="6.8443773306261294E-2"/>
          <c:w val="0.23765716176348201"/>
          <c:h val="0.26500125437417882"/>
        </c:manualLayout>
      </c:layout>
      <c:overlay val="1"/>
      <c:txPr>
        <a:bodyPr/>
        <a:lstStyle/>
        <a:p>
          <a:pPr>
            <a:defRPr sz="1400" b="1">
              <a:solidFill>
                <a:schemeClr val="accent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212335659"/>
              </p:ext>
            </p:extLst>
          </p:nvPr>
        </p:nvGraphicFramePr>
        <p:xfrm>
          <a:off x="381000" y="1371600"/>
          <a:ext cx="4191000" cy="44497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91440" y="5943600"/>
            <a:ext cx="8321040" cy="822960"/>
          </a:xfrm>
        </p:spPr>
        <p:txBody>
          <a:bodyPr/>
          <a:lstStyle/>
          <a:p>
            <a:r>
              <a:rPr lang="en-US" dirty="0" smtClean="0">
                <a:solidFill>
                  <a:schemeClr val="accent1"/>
                </a:solidFill>
              </a:rPr>
              <a:t>NOTE:  </a:t>
            </a:r>
            <a:r>
              <a:rPr lang="en-US" dirty="0">
                <a:solidFill>
                  <a:schemeClr val="accent1"/>
                </a:solidFill>
              </a:rPr>
              <a:t>ADLs refer to Activities of Daily Living (bathing, dressing, eating, walking, using the toilet, getting in and out of chairs).  IADLs refer to Instrumental Activities of Daily Living (doing housework, making meals, managing money, shopping, using the telephone). Analysis excludes institutional population.</a:t>
            </a:r>
          </a:p>
          <a:p>
            <a:r>
              <a:rPr lang="en-US" dirty="0" smtClean="0">
                <a:solidFill>
                  <a:schemeClr val="accent1"/>
                </a:solidFill>
              </a:rPr>
              <a:t>SOURCE:  </a:t>
            </a:r>
            <a:r>
              <a:rPr lang="en-US" dirty="0">
                <a:solidFill>
                  <a:schemeClr val="accent1"/>
                </a:solidFill>
              </a:rPr>
              <a:t>Kaiser Family Foundation analysis of the Medicare Current Beneficiary Survey Access to Care file, 2006</a:t>
            </a:r>
            <a:r>
              <a:rPr lang="en-US" dirty="0" smtClean="0">
                <a:solidFill>
                  <a:schemeClr val="accent1"/>
                </a:solidFill>
              </a:rPr>
              <a:t>.</a:t>
            </a:r>
            <a:endParaRPr lang="en-US" dirty="0">
              <a:solidFill>
                <a:schemeClr val="accent1"/>
              </a:solidFill>
            </a:endParaRPr>
          </a:p>
        </p:txBody>
      </p:sp>
      <p:sp>
        <p:nvSpPr>
          <p:cNvPr id="4" name="Title 3"/>
          <p:cNvSpPr>
            <a:spLocks noGrp="1"/>
          </p:cNvSpPr>
          <p:nvPr>
            <p:ph type="title"/>
          </p:nvPr>
        </p:nvSpPr>
        <p:spPr/>
        <p:txBody>
          <a:bodyPr/>
          <a:lstStyle/>
          <a:p>
            <a:r>
              <a:rPr lang="en-US" dirty="0">
                <a:solidFill>
                  <a:schemeClr val="accent1"/>
                </a:solidFill>
              </a:rPr>
              <a:t>Many Older Women Have Limitations That </a:t>
            </a:r>
            <a:r>
              <a:rPr lang="en-US" dirty="0" smtClean="0">
                <a:solidFill>
                  <a:schemeClr val="accent1"/>
                </a:solidFill>
              </a:rPr>
              <a:t>Predispose </a:t>
            </a:r>
            <a:r>
              <a:rPr lang="en-US" dirty="0">
                <a:solidFill>
                  <a:schemeClr val="accent1"/>
                </a:solidFill>
              </a:rPr>
              <a:t>Them to Needing Long-term Care</a:t>
            </a:r>
          </a:p>
        </p:txBody>
      </p:sp>
      <p:graphicFrame>
        <p:nvGraphicFramePr>
          <p:cNvPr id="2" name="Content Placeholder 1"/>
          <p:cNvGraphicFramePr>
            <a:graphicFrameLocks noGrp="1"/>
          </p:cNvGraphicFramePr>
          <p:nvPr>
            <p:ph idx="12"/>
            <p:extLst>
              <p:ext uri="{D42A27DB-BD31-4B8C-83A1-F6EECF244321}">
                <p14:modId xmlns:p14="http://schemas.microsoft.com/office/powerpoint/2010/main" val="535397253"/>
              </p:ext>
            </p:extLst>
          </p:nvPr>
        </p:nvGraphicFramePr>
        <p:xfrm>
          <a:off x="4618038" y="1371599"/>
          <a:ext cx="4433887" cy="457200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381000" y="1082722"/>
            <a:ext cx="6172200" cy="400110"/>
          </a:xfrm>
          <a:prstGeom prst="rect">
            <a:avLst/>
          </a:prstGeom>
          <a:noFill/>
        </p:spPr>
        <p:txBody>
          <a:bodyPr wrap="square" rtlCol="0">
            <a:spAutoFit/>
          </a:bodyPr>
          <a:lstStyle/>
          <a:p>
            <a:pPr algn="ctr"/>
            <a:r>
              <a:rPr lang="en-US" sz="2000" b="1" dirty="0">
                <a:solidFill>
                  <a:schemeClr val="accent1"/>
                </a:solidFill>
                <a:cs typeface="Meta Offc Pro"/>
              </a:rPr>
              <a:t>Among Medicare Beneficiaries Ages 65 and </a:t>
            </a:r>
            <a:r>
              <a:rPr lang="en-US" sz="2000" b="1" dirty="0" smtClean="0">
                <a:solidFill>
                  <a:schemeClr val="accent1"/>
                </a:solidFill>
                <a:cs typeface="Meta Offc Pro"/>
              </a:rPr>
              <a:t>Older</a:t>
            </a:r>
            <a:endParaRPr lang="en-US" sz="2000" b="1" dirty="0">
              <a:solidFill>
                <a:schemeClr val="accent1"/>
              </a:solidFill>
              <a:cs typeface="Meta Offc Pro"/>
            </a:endParaRPr>
          </a:p>
        </p:txBody>
      </p:sp>
    </p:spTree>
    <p:extLst>
      <p:ext uri="{BB962C8B-B14F-4D97-AF65-F5344CB8AC3E}">
        <p14:creationId xmlns:p14="http://schemas.microsoft.com/office/powerpoint/2010/main" val="157425147"/>
      </p:ext>
    </p:extLst>
  </p:cSld>
  <p:clrMapOvr>
    <a:masterClrMapping/>
  </p:clrMapOvr>
</p:sld>
</file>

<file path=ppt/theme/theme1.xml><?xml version="1.0" encoding="utf-8"?>
<a:theme xmlns:a="http://schemas.openxmlformats.org/drawingml/2006/main" name="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102</Words>
  <Application>Microsoft Office PowerPoint</Application>
  <PresentationFormat>On-screen Show (4:3)</PresentationFormat>
  <Paragraphs>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Many Older Women Have Limitations That Predispose Them to Needing Long-term Care</vt:lpstr>
    </vt:vector>
  </TitlesOfParts>
  <Company>Kaiser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Many Older Women Have Limitations That Predispose Them to Needing Long-term Care</dc:title>
  <dc:creator>Adara Beamesderfer</dc:creator>
  <cp:lastModifiedBy>Adara Beamesderfer</cp:lastModifiedBy>
  <cp:revision>1</cp:revision>
  <dcterms:created xsi:type="dcterms:W3CDTF">2013-02-19T23:13:53Z</dcterms:created>
  <dcterms:modified xsi:type="dcterms:W3CDTF">2013-02-19T23:13:53Z</dcterms:modified>
</cp:coreProperties>
</file>