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Sheet1!$B$1</c:f>
              <c:strCache>
                <c:ptCount val="1"/>
                <c:pt idx="0">
                  <c:v>NO reductions</c:v>
                </c:pt>
              </c:strCache>
            </c:strRef>
          </c:tx>
          <c:spPr>
            <a:solidFill>
              <a:schemeClr val="accent1"/>
            </a:solidFill>
            <a:ln>
              <a:solidFill>
                <a:schemeClr val="tx1"/>
              </a:solidFill>
            </a:ln>
          </c:spPr>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Sheet1!$A$2:$A$13</c:f>
              <c:strCache>
                <c:ptCount val="12"/>
                <c:pt idx="0">
                  <c:v>Foreign aid</c:v>
                </c:pt>
                <c:pt idx="1">
                  <c:v>The conflict in Afghanistan</c:v>
                </c:pt>
                <c:pt idx="2">
                  <c:v>Salaries and benefits for federal government workers</c:v>
                </c:pt>
                <c:pt idx="3">
                  <c:v>Unemployment insurance</c:v>
                </c:pt>
                <c:pt idx="4">
                  <c:v>Food stamps</c:v>
                </c:pt>
                <c:pt idx="5">
                  <c:v>National defense</c:v>
                </c:pt>
                <c:pt idx="6">
                  <c:v>Aid to farmers</c:v>
                </c:pt>
                <c:pt idx="7">
                  <c:v>Health insurance subsidies</c:v>
                </c:pt>
                <c:pt idx="8">
                  <c:v>Medicaid</c:v>
                </c:pt>
                <c:pt idx="9">
                  <c:v>Social Security</c:v>
                </c:pt>
                <c:pt idx="10">
                  <c:v>Medicare</c:v>
                </c:pt>
                <c:pt idx="11">
                  <c:v>Public education</c:v>
                </c:pt>
              </c:strCache>
            </c:strRef>
          </c:cat>
          <c:val>
            <c:numRef>
              <c:f>Sheet1!$B$2:$B$13</c:f>
              <c:numCache>
                <c:formatCode>0%</c:formatCode>
                <c:ptCount val="12"/>
                <c:pt idx="0">
                  <c:v>0.09</c:v>
                </c:pt>
                <c:pt idx="1">
                  <c:v>0.13</c:v>
                </c:pt>
                <c:pt idx="2">
                  <c:v>0.15</c:v>
                </c:pt>
                <c:pt idx="3">
                  <c:v>0.27</c:v>
                </c:pt>
                <c:pt idx="4">
                  <c:v>0.28999999999999998</c:v>
                </c:pt>
                <c:pt idx="5">
                  <c:v>0.31</c:v>
                </c:pt>
                <c:pt idx="6">
                  <c:v>0.32</c:v>
                </c:pt>
                <c:pt idx="7">
                  <c:v>0.4</c:v>
                </c:pt>
                <c:pt idx="8">
                  <c:v>0.46</c:v>
                </c:pt>
                <c:pt idx="9">
                  <c:v>0.57999999999999996</c:v>
                </c:pt>
                <c:pt idx="10">
                  <c:v>0.57999999999999996</c:v>
                </c:pt>
                <c:pt idx="11">
                  <c:v>0.61</c:v>
                </c:pt>
              </c:numCache>
            </c:numRef>
          </c:val>
        </c:ser>
        <c:ser>
          <c:idx val="1"/>
          <c:order val="1"/>
          <c:tx>
            <c:strRef>
              <c:f>Sheet1!$C$1</c:f>
              <c:strCache>
                <c:ptCount val="1"/>
                <c:pt idx="0">
                  <c:v>MINOR reductions</c:v>
                </c:pt>
              </c:strCache>
            </c:strRef>
          </c:tx>
          <c:spPr>
            <a:solidFill>
              <a:schemeClr val="bg1">
                <a:lumMod val="65000"/>
              </a:schemeClr>
            </a:solidFill>
            <a:ln>
              <a:solidFill>
                <a:schemeClr val="tx1"/>
              </a:solidFill>
            </a:ln>
          </c:spPr>
          <c:invertIfNegative val="0"/>
          <c:dLbls>
            <c:spPr>
              <a:noFill/>
            </c:spPr>
            <c:txPr>
              <a:bodyPr/>
              <a:lstStyle/>
              <a:p>
                <a:pPr>
                  <a:defRPr sz="1200"/>
                </a:pPr>
                <a:endParaRPr lang="en-US"/>
              </a:p>
            </c:txPr>
            <c:showLegendKey val="0"/>
            <c:showVal val="1"/>
            <c:showCatName val="0"/>
            <c:showSerName val="0"/>
            <c:showPercent val="0"/>
            <c:showBubbleSize val="0"/>
            <c:showLeaderLines val="0"/>
          </c:dLbls>
          <c:cat>
            <c:strRef>
              <c:f>Sheet1!$A$2:$A$13</c:f>
              <c:strCache>
                <c:ptCount val="12"/>
                <c:pt idx="0">
                  <c:v>Foreign aid</c:v>
                </c:pt>
                <c:pt idx="1">
                  <c:v>The conflict in Afghanistan</c:v>
                </c:pt>
                <c:pt idx="2">
                  <c:v>Salaries and benefits for federal government workers</c:v>
                </c:pt>
                <c:pt idx="3">
                  <c:v>Unemployment insurance</c:v>
                </c:pt>
                <c:pt idx="4">
                  <c:v>Food stamps</c:v>
                </c:pt>
                <c:pt idx="5">
                  <c:v>National defense</c:v>
                </c:pt>
                <c:pt idx="6">
                  <c:v>Aid to farmers</c:v>
                </c:pt>
                <c:pt idx="7">
                  <c:v>Health insurance subsidies</c:v>
                </c:pt>
                <c:pt idx="8">
                  <c:v>Medicaid</c:v>
                </c:pt>
                <c:pt idx="9">
                  <c:v>Social Security</c:v>
                </c:pt>
                <c:pt idx="10">
                  <c:v>Medicare</c:v>
                </c:pt>
                <c:pt idx="11">
                  <c:v>Public education</c:v>
                </c:pt>
              </c:strCache>
            </c:strRef>
          </c:cat>
          <c:val>
            <c:numRef>
              <c:f>Sheet1!$C$2:$C$13</c:f>
              <c:numCache>
                <c:formatCode>0%</c:formatCode>
                <c:ptCount val="12"/>
                <c:pt idx="0">
                  <c:v>0.34</c:v>
                </c:pt>
                <c:pt idx="1">
                  <c:v>0.27</c:v>
                </c:pt>
                <c:pt idx="2">
                  <c:v>0.39</c:v>
                </c:pt>
                <c:pt idx="3">
                  <c:v>0.5</c:v>
                </c:pt>
                <c:pt idx="4">
                  <c:v>0.41</c:v>
                </c:pt>
                <c:pt idx="5">
                  <c:v>0.4</c:v>
                </c:pt>
                <c:pt idx="6">
                  <c:v>0.47</c:v>
                </c:pt>
                <c:pt idx="7">
                  <c:v>0.34</c:v>
                </c:pt>
                <c:pt idx="8">
                  <c:v>0.37</c:v>
                </c:pt>
                <c:pt idx="9">
                  <c:v>0.28999999999999998</c:v>
                </c:pt>
                <c:pt idx="10">
                  <c:v>0.31</c:v>
                </c:pt>
                <c:pt idx="11">
                  <c:v>0.23</c:v>
                </c:pt>
              </c:numCache>
            </c:numRef>
          </c:val>
        </c:ser>
        <c:ser>
          <c:idx val="2"/>
          <c:order val="2"/>
          <c:tx>
            <c:strRef>
              <c:f>Sheet1!$D$1</c:f>
              <c:strCache>
                <c:ptCount val="1"/>
                <c:pt idx="0">
                  <c:v>MAJOR reductions</c:v>
                </c:pt>
              </c:strCache>
            </c:strRef>
          </c:tx>
          <c:spPr>
            <a:solidFill>
              <a:srgbClr val="E05C26"/>
            </a:solidFill>
            <a:ln>
              <a:solidFill>
                <a:schemeClr val="tx1"/>
              </a:solidFill>
            </a:ln>
          </c:spPr>
          <c:invertIfNegative val="0"/>
          <c:dLbls>
            <c:spPr>
              <a:noFill/>
            </c:spPr>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Sheet1!$A$2:$A$13</c:f>
              <c:strCache>
                <c:ptCount val="12"/>
                <c:pt idx="0">
                  <c:v>Foreign aid</c:v>
                </c:pt>
                <c:pt idx="1">
                  <c:v>The conflict in Afghanistan</c:v>
                </c:pt>
                <c:pt idx="2">
                  <c:v>Salaries and benefits for federal government workers</c:v>
                </c:pt>
                <c:pt idx="3">
                  <c:v>Unemployment insurance</c:v>
                </c:pt>
                <c:pt idx="4">
                  <c:v>Food stamps</c:v>
                </c:pt>
                <c:pt idx="5">
                  <c:v>National defense</c:v>
                </c:pt>
                <c:pt idx="6">
                  <c:v>Aid to farmers</c:v>
                </c:pt>
                <c:pt idx="7">
                  <c:v>Health insurance subsidies</c:v>
                </c:pt>
                <c:pt idx="8">
                  <c:v>Medicaid</c:v>
                </c:pt>
                <c:pt idx="9">
                  <c:v>Social Security</c:v>
                </c:pt>
                <c:pt idx="10">
                  <c:v>Medicare</c:v>
                </c:pt>
                <c:pt idx="11">
                  <c:v>Public education</c:v>
                </c:pt>
              </c:strCache>
            </c:strRef>
          </c:cat>
          <c:val>
            <c:numRef>
              <c:f>Sheet1!$D$2:$D$13</c:f>
              <c:numCache>
                <c:formatCode>0%</c:formatCode>
                <c:ptCount val="12"/>
                <c:pt idx="0">
                  <c:v>0.52</c:v>
                </c:pt>
                <c:pt idx="1">
                  <c:v>0.54</c:v>
                </c:pt>
                <c:pt idx="2">
                  <c:v>0.43</c:v>
                </c:pt>
                <c:pt idx="3">
                  <c:v>0.21</c:v>
                </c:pt>
                <c:pt idx="4">
                  <c:v>0.28000000000000003</c:v>
                </c:pt>
                <c:pt idx="5">
                  <c:v>0.26</c:v>
                </c:pt>
                <c:pt idx="6">
                  <c:v>0.18</c:v>
                </c:pt>
                <c:pt idx="7">
                  <c:v>0.24</c:v>
                </c:pt>
                <c:pt idx="8">
                  <c:v>0.16</c:v>
                </c:pt>
                <c:pt idx="9">
                  <c:v>0.12</c:v>
                </c:pt>
                <c:pt idx="10">
                  <c:v>0.1</c:v>
                </c:pt>
                <c:pt idx="11">
                  <c:v>0.14000000000000001</c:v>
                </c:pt>
              </c:numCache>
            </c:numRef>
          </c:val>
        </c:ser>
        <c:dLbls>
          <c:showLegendKey val="0"/>
          <c:showVal val="0"/>
          <c:showCatName val="0"/>
          <c:showSerName val="0"/>
          <c:showPercent val="0"/>
          <c:showBubbleSize val="0"/>
        </c:dLbls>
        <c:gapWidth val="45"/>
        <c:overlap val="100"/>
        <c:axId val="180001408"/>
        <c:axId val="180003200"/>
      </c:barChart>
      <c:catAx>
        <c:axId val="180001408"/>
        <c:scaling>
          <c:orientation val="minMax"/>
        </c:scaling>
        <c:delete val="0"/>
        <c:axPos val="l"/>
        <c:majorTickMark val="none"/>
        <c:minorTickMark val="none"/>
        <c:tickLblPos val="nextTo"/>
        <c:spPr>
          <a:ln>
            <a:noFill/>
          </a:ln>
        </c:spPr>
        <c:txPr>
          <a:bodyPr/>
          <a:lstStyle/>
          <a:p>
            <a:pPr>
              <a:defRPr sz="1200"/>
            </a:pPr>
            <a:endParaRPr lang="en-US"/>
          </a:p>
        </c:txPr>
        <c:crossAx val="180003200"/>
        <c:crosses val="autoZero"/>
        <c:auto val="1"/>
        <c:lblAlgn val="ctr"/>
        <c:lblOffset val="0"/>
        <c:noMultiLvlLbl val="0"/>
      </c:catAx>
      <c:valAx>
        <c:axId val="180003200"/>
        <c:scaling>
          <c:orientation val="minMax"/>
          <c:max val="1"/>
        </c:scaling>
        <c:delete val="1"/>
        <c:axPos val="b"/>
        <c:numFmt formatCode="0%" sourceLinked="1"/>
        <c:majorTickMark val="none"/>
        <c:minorTickMark val="none"/>
        <c:tickLblPos val="none"/>
        <c:crossAx val="180001408"/>
        <c:crosses val="autoZero"/>
        <c:crossBetween val="between"/>
        <c:majorUnit val="0.2"/>
      </c:valAx>
      <c:spPr>
        <a:noFill/>
        <a:ln w="25400">
          <a:noFill/>
        </a:ln>
      </c:spPr>
    </c:plotArea>
    <c:legend>
      <c:legendPos val="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20D6E1-7AC6-495E-B6C7-3606A9563313}" type="datetimeFigureOut">
              <a:rPr lang="en-US" smtClean="0"/>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6FE08D-6894-4B2E-AFD6-ACF1F413D6BB}" type="slidenum">
              <a:rPr lang="en-US" smtClean="0"/>
              <a:t>‹#›</a:t>
            </a:fld>
            <a:endParaRPr lang="en-US"/>
          </a:p>
        </p:txBody>
      </p:sp>
    </p:spTree>
    <p:extLst>
      <p:ext uri="{BB962C8B-B14F-4D97-AF65-F5344CB8AC3E}">
        <p14:creationId xmlns:p14="http://schemas.microsoft.com/office/powerpoint/2010/main" val="1456628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22484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ctr"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4"/>
          <p:cNvGraphicFramePr>
            <a:graphicFrameLocks noGrp="1"/>
          </p:cNvGraphicFramePr>
          <p:nvPr>
            <p:ph idx="1"/>
            <p:extLst>
              <p:ext uri="{D42A27DB-BD31-4B8C-83A1-F6EECF244321}">
                <p14:modId xmlns:p14="http://schemas.microsoft.com/office/powerpoint/2010/main" val="3578821307"/>
              </p:ext>
            </p:extLst>
          </p:nvPr>
        </p:nvGraphicFramePr>
        <p:xfrm>
          <a:off x="685800" y="2011680"/>
          <a:ext cx="7406640" cy="42367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sz="1100" dirty="0" smtClean="0">
                <a:solidFill>
                  <a:prstClr val="black"/>
                </a:solidFill>
              </a:rPr>
              <a:t>NOTE: </a:t>
            </a:r>
            <a:r>
              <a:rPr lang="en-US" sz="1100" dirty="0">
                <a:solidFill>
                  <a:prstClr val="black"/>
                </a:solidFill>
              </a:rPr>
              <a:t>Some items asked of separate half samples. Don’t know/Refused answers not shown.</a:t>
            </a:r>
          </a:p>
          <a:p>
            <a:r>
              <a:rPr lang="en-US" sz="1100" dirty="0" smtClean="0">
                <a:solidFill>
                  <a:prstClr val="black"/>
                </a:solidFill>
              </a:rPr>
              <a:t>SOURCE: </a:t>
            </a:r>
            <a:r>
              <a:rPr lang="en-US" sz="1100" dirty="0">
                <a:solidFill>
                  <a:prstClr val="black"/>
                </a:solidFill>
              </a:rPr>
              <a:t>Kaiser Family Foundation/Robert Wood Johnson Foundation/Harvard School of Public Health, The Public’s Health Care Agenda for the 113th Congress (conducted January 3-9, 2013)</a:t>
            </a:r>
          </a:p>
        </p:txBody>
      </p:sp>
      <p:sp>
        <p:nvSpPr>
          <p:cNvPr id="4" name="Title 3"/>
          <p:cNvSpPr>
            <a:spLocks noGrp="1"/>
          </p:cNvSpPr>
          <p:nvPr>
            <p:ph type="title"/>
          </p:nvPr>
        </p:nvSpPr>
        <p:spPr/>
        <p:txBody>
          <a:bodyPr anchor="ctr"/>
          <a:lstStyle/>
          <a:p>
            <a:pPr algn="l"/>
            <a:r>
              <a:rPr lang="en-US" dirty="0" smtClean="0"/>
              <a:t>Majority Want No Spending Cuts to Education, Medicare or Social Security</a:t>
            </a:r>
            <a:endParaRPr lang="en-US" dirty="0"/>
          </a:p>
        </p:txBody>
      </p:sp>
      <p:sp>
        <p:nvSpPr>
          <p:cNvPr id="7" name="Text Placeholder 3"/>
          <p:cNvSpPr txBox="1">
            <a:spLocks/>
          </p:cNvSpPr>
          <p:nvPr/>
        </p:nvSpPr>
        <p:spPr>
          <a:xfrm>
            <a:off x="91440" y="1097280"/>
            <a:ext cx="8991600" cy="99060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smtClean="0"/>
              <a:t>If the president and Congress decide to reduce the deficit by reducing spending on federal programs and services, I’d like to know in which programs you would be willing to see spending reduced. For each program I name, please tell me if you would support major spending reductions, minor spending reductions or no reductions at all as a way to reduce the federal deficit.</a:t>
            </a:r>
            <a:endParaRPr lang="en-US" sz="1400" dirty="0"/>
          </a:p>
        </p:txBody>
      </p:sp>
    </p:spTree>
    <p:extLst>
      <p:ext uri="{BB962C8B-B14F-4D97-AF65-F5344CB8AC3E}">
        <p14:creationId xmlns:p14="http://schemas.microsoft.com/office/powerpoint/2010/main" val="3862745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KFF Slide Template">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126</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Majority Want No Spending Cuts to Education, Medicare or Social Security</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Majority Want No Spending Cuts to Education, Medicare or Social Security</dc:title>
  <dc:creator>SarahC</dc:creator>
  <cp:lastModifiedBy>SarahC</cp:lastModifiedBy>
  <cp:revision>1</cp:revision>
  <dcterms:created xsi:type="dcterms:W3CDTF">2013-02-14T21:07:55Z</dcterms:created>
  <dcterms:modified xsi:type="dcterms:W3CDTF">2013-02-14T21:07:56Z</dcterms:modified>
</cp:coreProperties>
</file>