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710"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84939275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7"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timing>
    <p:tnLst>
      <p:par>
        <p:cTn id="1" dur="indefinite" restart="never" nodeType="tmRoot"/>
      </p:par>
    </p:tnLst>
  </p:timing>
  <p:txStyles>
    <p:titleStyle>
      <a:lvl1pPr algn="l"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6680" y="1143000"/>
            <a:ext cx="8961120" cy="5029200"/>
          </a:xfrm>
        </p:spPr>
        <p:txBody>
          <a:bodyPr/>
          <a:lstStyle/>
          <a:p>
            <a:pPr lvl="1">
              <a:spcBef>
                <a:spcPts val="1200"/>
              </a:spcBef>
            </a:pPr>
            <a:r>
              <a:rPr lang="en-US" sz="2000" b="1" dirty="0" smtClean="0"/>
              <a:t>Open enrollment for coverage through Exchanges starts October </a:t>
            </a:r>
            <a:r>
              <a:rPr lang="en-US" sz="2000" b="1" dirty="0"/>
              <a:t>1, 2013. </a:t>
            </a:r>
            <a:r>
              <a:rPr lang="en-US" sz="1600" dirty="0"/>
              <a:t>Enrollment into Exchange coverage begins October 1, 2013; coverage begins January 1, 2014</a:t>
            </a:r>
            <a:r>
              <a:rPr lang="en-US" sz="1600" dirty="0" smtClean="0"/>
              <a:t>. </a:t>
            </a:r>
            <a:endParaRPr lang="en-US" sz="1600" dirty="0"/>
          </a:p>
          <a:p>
            <a:pPr lvl="1">
              <a:spcBef>
                <a:spcPts val="1200"/>
              </a:spcBef>
            </a:pPr>
            <a:r>
              <a:rPr lang="en-US" sz="2000" b="1" dirty="0"/>
              <a:t>States face the decision on whether to adopt the Medicaid </a:t>
            </a:r>
            <a:r>
              <a:rPr lang="en-US" sz="2000" b="1" dirty="0" smtClean="0"/>
              <a:t>Expansion. </a:t>
            </a:r>
            <a:r>
              <a:rPr lang="en-US" sz="1600" dirty="0" smtClean="0"/>
              <a:t>States </a:t>
            </a:r>
            <a:r>
              <a:rPr lang="en-US" sz="1600" dirty="0"/>
              <a:t>can implement the Medicaid Expansion beginning January 1, 2014; however, states can opt in </a:t>
            </a:r>
            <a:r>
              <a:rPr lang="en-US" sz="1600" dirty="0" smtClean="0"/>
              <a:t>or </a:t>
            </a:r>
            <a:r>
              <a:rPr lang="en-US" sz="1600" dirty="0"/>
              <a:t>out of the expansion at any time.</a:t>
            </a:r>
            <a:r>
              <a:rPr lang="en-US" sz="1600" b="1" dirty="0"/>
              <a:t> </a:t>
            </a:r>
            <a:endParaRPr lang="en-US" sz="1600" b="1" dirty="0" smtClean="0"/>
          </a:p>
          <a:p>
            <a:pPr lvl="1">
              <a:spcBef>
                <a:spcPts val="1200"/>
              </a:spcBef>
            </a:pPr>
            <a:r>
              <a:rPr lang="en-US" sz="2000" b="1" dirty="0" smtClean="0"/>
              <a:t>Integrated </a:t>
            </a:r>
            <a:r>
              <a:rPr lang="en-US" sz="2000" b="1" dirty="0"/>
              <a:t>enrollment process for Medicaid, CHIP, and Exchange </a:t>
            </a:r>
            <a:r>
              <a:rPr lang="en-US" sz="2000" b="1" dirty="0" smtClean="0"/>
              <a:t>coverage.</a:t>
            </a:r>
            <a:r>
              <a:rPr lang="en-US" sz="2000" dirty="0" smtClean="0"/>
              <a:t> </a:t>
            </a:r>
            <a:r>
              <a:rPr lang="en-US" sz="1600" dirty="0" smtClean="0"/>
              <a:t>Coordination </a:t>
            </a:r>
            <a:r>
              <a:rPr lang="en-US" sz="1600" dirty="0"/>
              <a:t>with exchanges important for providing “no wrong door” to coverage and preventing coverage gaps</a:t>
            </a:r>
            <a:r>
              <a:rPr lang="en-US" sz="1600" dirty="0" smtClean="0"/>
              <a:t>.</a:t>
            </a:r>
            <a:r>
              <a:rPr lang="en-US" sz="1600" b="1" dirty="0"/>
              <a:t> </a:t>
            </a:r>
            <a:r>
              <a:rPr lang="en-US" sz="1600" dirty="0"/>
              <a:t>The ACA will </a:t>
            </a:r>
            <a:r>
              <a:rPr lang="en-US" sz="1600" dirty="0" smtClean="0"/>
              <a:t>simplify and streamline the Medicaid </a:t>
            </a:r>
            <a:r>
              <a:rPr lang="en-US" sz="1600" dirty="0"/>
              <a:t>enrollment </a:t>
            </a:r>
            <a:r>
              <a:rPr lang="en-US" sz="1600" dirty="0" smtClean="0"/>
              <a:t>experience, regardless </a:t>
            </a:r>
            <a:r>
              <a:rPr lang="en-US" sz="1600" dirty="0"/>
              <a:t>of state decisions to expand</a:t>
            </a:r>
            <a:r>
              <a:rPr lang="en-US" sz="1600" dirty="0" smtClean="0"/>
              <a:t>.</a:t>
            </a:r>
          </a:p>
          <a:p>
            <a:pPr lvl="1">
              <a:spcBef>
                <a:spcPts val="1200"/>
              </a:spcBef>
            </a:pPr>
            <a:r>
              <a:rPr lang="en-US" sz="2000" b="1" dirty="0" smtClean="0"/>
              <a:t>States continue delivery system reform efforts to strengthen </a:t>
            </a:r>
            <a:r>
              <a:rPr lang="en-US" sz="2000" b="1" dirty="0"/>
              <a:t>primary care and care </a:t>
            </a:r>
            <a:r>
              <a:rPr lang="en-US" sz="2000" b="1" dirty="0" smtClean="0"/>
              <a:t>coordination. </a:t>
            </a:r>
            <a:r>
              <a:rPr lang="en-US" sz="1600" dirty="0" smtClean="0"/>
              <a:t>The ACA promotes improved access to care by increasing payments to primary care physicians in Medicare and Medicaid, supporting strategies to increase the number of primary care and other providers, and providing opportunities to better coordinate care for high-need populations.</a:t>
            </a:r>
          </a:p>
        </p:txBody>
      </p:sp>
      <p:sp>
        <p:nvSpPr>
          <p:cNvPr id="4" name="Title 3"/>
          <p:cNvSpPr>
            <a:spLocks noGrp="1"/>
          </p:cNvSpPr>
          <p:nvPr>
            <p:ph type="title"/>
          </p:nvPr>
        </p:nvSpPr>
        <p:spPr/>
        <p:txBody>
          <a:bodyPr/>
          <a:lstStyle/>
          <a:p>
            <a:r>
              <a:rPr lang="en-US" dirty="0" smtClean="0"/>
              <a:t>Looking Ahead to 2014</a:t>
            </a:r>
            <a:endParaRPr lang="en-US" dirty="0"/>
          </a:p>
        </p:txBody>
      </p:sp>
    </p:spTree>
    <p:extLst>
      <p:ext uri="{BB962C8B-B14F-4D97-AF65-F5344CB8AC3E}">
        <p14:creationId xmlns:p14="http://schemas.microsoft.com/office/powerpoint/2010/main" val="1605236668"/>
      </p:ext>
    </p:extLst>
  </p:cSld>
  <p:clrMapOvr>
    <a:masterClrMapping/>
  </p:clrMapOvr>
</p:sld>
</file>

<file path=ppt/theme/theme1.xml><?xml version="1.0" encoding="utf-8"?>
<a:theme xmlns:a="http://schemas.openxmlformats.org/drawingml/2006/main" name="blank">
  <a:themeElements>
    <a:clrScheme name="Custom 5">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CDC6AF"/>
      </a:folHlink>
    </a:clrScheme>
    <a:fontScheme name="Meta Offc Pro">
      <a:majorFont>
        <a:latin typeface="Meta Offc Pro"/>
        <a:ea typeface=""/>
        <a:cs typeface=""/>
      </a:majorFont>
      <a:minorFont>
        <a:latin typeface="Meta Offc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0</TotalTime>
  <Words>177</Words>
  <Application>Microsoft Office PowerPoint</Application>
  <PresentationFormat>On-screen Show (4:3)</PresentationFormat>
  <Paragraphs>5</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blank</vt:lpstr>
      <vt:lpstr>Looking Ahead to 2014</vt:lpstr>
    </vt:vector>
  </TitlesOfParts>
  <Company>Kaiser Family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Looking Ahead to 2014</dc:title>
  <dc:creator>Evonne Young</dc:creator>
  <cp:lastModifiedBy>Evonne Young</cp:lastModifiedBy>
  <cp:revision>1</cp:revision>
  <dcterms:created xsi:type="dcterms:W3CDTF">2013-03-15T15:42:22Z</dcterms:created>
  <dcterms:modified xsi:type="dcterms:W3CDTF">2013-03-15T15:42:22Z</dcterms:modified>
</cp:coreProperties>
</file>