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1D459-4D4A-4FAC-98E3-544D36823502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689FA-B8E6-4C1B-80EB-D4EF91F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8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7388"/>
            <a:ext cx="4568825" cy="3427412"/>
          </a:xfrm>
          <a:ln/>
        </p:spPr>
      </p:sp>
      <p:sp>
        <p:nvSpPr>
          <p:cNvPr id="251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22" y="4344038"/>
            <a:ext cx="5028579" cy="4112926"/>
          </a:xfrm>
        </p:spPr>
        <p:txBody>
          <a:bodyPr lIns="88738" tIns="44368" rIns="88738" bIns="44368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0511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- Missouri"/>
          <p:cNvSpPr>
            <a:spLocks noChangeAspect="1"/>
          </p:cNvSpPr>
          <p:nvPr/>
        </p:nvSpPr>
        <p:spPr bwMode="auto">
          <a:xfrm>
            <a:off x="4500563" y="2728912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CCD6E0"/>
          </a:solidFill>
          <a:ln w="19050">
            <a:solidFill>
              <a:srgbClr val="7AA7DE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0" name="Title 1"/>
          <p:cNvSpPr>
            <a:spLocks noGrp="1"/>
          </p:cNvSpPr>
          <p:nvPr>
            <p:ph type="title"/>
          </p:nvPr>
        </p:nvSpPr>
        <p:spPr>
          <a:xfrm>
            <a:off x="0" y="285861"/>
            <a:ext cx="9144000" cy="792162"/>
          </a:xfrm>
        </p:spPr>
        <p:txBody>
          <a:bodyPr/>
          <a:lstStyle/>
          <a:p>
            <a:r>
              <a:rPr lang="en-US" dirty="0"/>
              <a:t>Limited English Proficient Population, by State, </a:t>
            </a:r>
            <a:r>
              <a:rPr lang="en-US" dirty="0" smtClean="0"/>
              <a:t>2009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6400800"/>
            <a:ext cx="9144000" cy="457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Includes state residents aged 5-64.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SOURCE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n-US" dirty="0" err="1">
                <a:solidFill>
                  <a:srgbClr val="000000"/>
                </a:solidFill>
              </a:rPr>
              <a:t>KCMU</a:t>
            </a:r>
            <a:r>
              <a:rPr lang="en-US" dirty="0">
                <a:solidFill>
                  <a:srgbClr val="000000"/>
                </a:solidFill>
              </a:rPr>
              <a:t>/Urban Institute analysis of </a:t>
            </a:r>
            <a:r>
              <a:rPr lang="en-US" dirty="0" smtClean="0">
                <a:solidFill>
                  <a:srgbClr val="000000"/>
                </a:solidFill>
              </a:rPr>
              <a:t>2009 American </a:t>
            </a:r>
            <a:r>
              <a:rPr lang="en-US" dirty="0">
                <a:solidFill>
                  <a:srgbClr val="000000"/>
                </a:solidFill>
              </a:rPr>
              <a:t>Community Survey</a:t>
            </a:r>
          </a:p>
          <a:p>
            <a:endParaRPr lang="en-US" dirty="0"/>
          </a:p>
        </p:txBody>
      </p:sp>
      <p:sp>
        <p:nvSpPr>
          <p:cNvPr id="277" name="Rectangle 131"/>
          <p:cNvSpPr>
            <a:spLocks noChangeArrowheads="1"/>
          </p:cNvSpPr>
          <p:nvPr/>
        </p:nvSpPr>
        <p:spPr bwMode="auto">
          <a:xfrm>
            <a:off x="5307277" y="5263376"/>
            <a:ext cx="152400" cy="152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79" name="Text Box 133"/>
          <p:cNvSpPr txBox="1">
            <a:spLocks noChangeArrowheads="1"/>
          </p:cNvSpPr>
          <p:nvPr/>
        </p:nvSpPr>
        <p:spPr bwMode="auto">
          <a:xfrm>
            <a:off x="5459677" y="5438001"/>
            <a:ext cx="2154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3% - 4.9% (10 States and DC)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80" name="Rectangle 134"/>
          <p:cNvSpPr>
            <a:spLocks noChangeArrowheads="1"/>
          </p:cNvSpPr>
          <p:nvPr/>
        </p:nvSpPr>
        <p:spPr bwMode="auto">
          <a:xfrm>
            <a:off x="5307277" y="5943600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281" name="Text Box 135"/>
          <p:cNvSpPr txBox="1">
            <a:spLocks noChangeArrowheads="1"/>
          </p:cNvSpPr>
          <p:nvPr/>
        </p:nvSpPr>
        <p:spPr bwMode="auto">
          <a:xfrm>
            <a:off x="5459677" y="5209401"/>
            <a:ext cx="16514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0% - 2.9% (16 States)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82" name="Text Box 136"/>
          <p:cNvSpPr txBox="1">
            <a:spLocks noChangeArrowheads="1"/>
          </p:cNvSpPr>
          <p:nvPr/>
        </p:nvSpPr>
        <p:spPr bwMode="auto">
          <a:xfrm>
            <a:off x="5459677" y="5666601"/>
            <a:ext cx="16514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5% - 9.9% (16 States)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83" name="Shape - Wyoming"/>
          <p:cNvSpPr>
            <a:spLocks noChangeAspect="1"/>
          </p:cNvSpPr>
          <p:nvPr/>
        </p:nvSpPr>
        <p:spPr bwMode="auto">
          <a:xfrm>
            <a:off x="2590800" y="1965325"/>
            <a:ext cx="896939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4" name="Shape - Wisconsin"/>
          <p:cNvSpPr>
            <a:spLocks noChangeAspect="1"/>
          </p:cNvSpPr>
          <p:nvPr/>
        </p:nvSpPr>
        <p:spPr bwMode="auto">
          <a:xfrm>
            <a:off x="4778375" y="1654175"/>
            <a:ext cx="654051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5" name="Shape - West Virginia"/>
          <p:cNvSpPr>
            <a:spLocks noChangeAspect="1"/>
          </p:cNvSpPr>
          <p:nvPr/>
        </p:nvSpPr>
        <p:spPr bwMode="auto">
          <a:xfrm>
            <a:off x="6148389" y="2506662"/>
            <a:ext cx="550863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6" name="Shape - Washington"/>
          <p:cNvSpPr>
            <a:spLocks noChangeAspect="1"/>
          </p:cNvSpPr>
          <p:nvPr/>
        </p:nvSpPr>
        <p:spPr bwMode="auto">
          <a:xfrm>
            <a:off x="1266827" y="1114425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87" name="Shape - Virginia"/>
          <p:cNvGrpSpPr>
            <a:grpSpLocks/>
          </p:cNvGrpSpPr>
          <p:nvPr/>
        </p:nvGrpSpPr>
        <p:grpSpPr bwMode="auto">
          <a:xfrm>
            <a:off x="6080124" y="2625724"/>
            <a:ext cx="1009651" cy="596900"/>
            <a:chOff x="3911" y="1540"/>
            <a:chExt cx="636" cy="376"/>
          </a:xfrm>
          <a:solidFill>
            <a:schemeClr val="accent3"/>
          </a:solidFill>
        </p:grpSpPr>
        <p:sp>
          <p:nvSpPr>
            <p:cNvPr id="288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9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90" name="Shape - Vermont"/>
          <p:cNvSpPr>
            <a:spLocks noChangeAspect="1"/>
          </p:cNvSpPr>
          <p:nvPr/>
        </p:nvSpPr>
        <p:spPr bwMode="auto">
          <a:xfrm>
            <a:off x="6975477" y="1560512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1" name="Shape - Utah"/>
          <p:cNvSpPr>
            <a:spLocks noChangeAspect="1"/>
          </p:cNvSpPr>
          <p:nvPr/>
        </p:nvSpPr>
        <p:spPr bwMode="auto">
          <a:xfrm>
            <a:off x="2154240" y="2398712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2" name="Shape - Texas"/>
          <p:cNvSpPr>
            <a:spLocks noChangeAspect="1"/>
          </p:cNvSpPr>
          <p:nvPr/>
        </p:nvSpPr>
        <p:spPr bwMode="auto">
          <a:xfrm>
            <a:off x="3028950" y="3405186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noFill/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293" name="Shape - Tennessee"/>
          <p:cNvSpPr>
            <a:spLocks noChangeAspect="1"/>
          </p:cNvSpPr>
          <p:nvPr/>
        </p:nvSpPr>
        <p:spPr bwMode="auto">
          <a:xfrm>
            <a:off x="5221289" y="3175000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4" name="Shape - South Dakota"/>
          <p:cNvSpPr>
            <a:spLocks noChangeAspect="1"/>
          </p:cNvSpPr>
          <p:nvPr/>
        </p:nvSpPr>
        <p:spPr bwMode="auto">
          <a:xfrm>
            <a:off x="3459164" y="1870075"/>
            <a:ext cx="920751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5" name="Shape - South Carolina"/>
          <p:cNvSpPr>
            <a:spLocks noChangeAspect="1"/>
          </p:cNvSpPr>
          <p:nvPr/>
        </p:nvSpPr>
        <p:spPr bwMode="auto">
          <a:xfrm>
            <a:off x="6162676" y="3367086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96" name="Shape - Rhode Island"/>
          <p:cNvSpPr>
            <a:spLocks noChangeAspect="1"/>
          </p:cNvSpPr>
          <p:nvPr/>
        </p:nvSpPr>
        <p:spPr bwMode="auto">
          <a:xfrm>
            <a:off x="7286624" y="2012950"/>
            <a:ext cx="120651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7" name="Shape - Pennsylvania"/>
          <p:cNvSpPr>
            <a:spLocks noChangeAspect="1"/>
          </p:cNvSpPr>
          <p:nvPr/>
        </p:nvSpPr>
        <p:spPr bwMode="auto">
          <a:xfrm>
            <a:off x="6270626" y="2143125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8" name="Shape - Oregon"/>
          <p:cNvSpPr>
            <a:spLocks noChangeAspect="1"/>
          </p:cNvSpPr>
          <p:nvPr/>
        </p:nvSpPr>
        <p:spPr bwMode="auto">
          <a:xfrm>
            <a:off x="1066801" y="1550987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9" name="Shape - Oklahoma"/>
          <p:cNvSpPr>
            <a:spLocks noChangeAspect="1"/>
          </p:cNvSpPr>
          <p:nvPr/>
        </p:nvSpPr>
        <p:spPr bwMode="auto">
          <a:xfrm>
            <a:off x="3556000" y="3309936"/>
            <a:ext cx="1125539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0" name="Shape - Ohio"/>
          <p:cNvSpPr>
            <a:spLocks noChangeAspect="1"/>
          </p:cNvSpPr>
          <p:nvPr/>
        </p:nvSpPr>
        <p:spPr bwMode="auto">
          <a:xfrm>
            <a:off x="5765800" y="2276474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1" name="Shape - North Dakota"/>
          <p:cNvSpPr>
            <a:spLocks noChangeAspect="1"/>
          </p:cNvSpPr>
          <p:nvPr/>
        </p:nvSpPr>
        <p:spPr bwMode="auto">
          <a:xfrm>
            <a:off x="3489326" y="1384299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2" name="Shape - North Carolina"/>
          <p:cNvSpPr>
            <a:spLocks noChangeAspect="1"/>
          </p:cNvSpPr>
          <p:nvPr/>
        </p:nvSpPr>
        <p:spPr bwMode="auto">
          <a:xfrm>
            <a:off x="6034089" y="3021012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03" name="Shape - New York"/>
          <p:cNvGrpSpPr>
            <a:grpSpLocks/>
          </p:cNvGrpSpPr>
          <p:nvPr/>
        </p:nvGrpSpPr>
        <p:grpSpPr bwMode="auto">
          <a:xfrm>
            <a:off x="6334126" y="1597025"/>
            <a:ext cx="1044575" cy="700087"/>
            <a:chOff x="4071" y="893"/>
            <a:chExt cx="658" cy="440"/>
          </a:xfrm>
          <a:solidFill>
            <a:schemeClr val="accent1"/>
          </a:solidFill>
        </p:grpSpPr>
        <p:sp>
          <p:nvSpPr>
            <p:cNvPr id="304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5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06" name="Shape - New Mexico"/>
          <p:cNvSpPr>
            <a:spLocks noChangeAspect="1"/>
          </p:cNvSpPr>
          <p:nvPr/>
        </p:nvSpPr>
        <p:spPr bwMode="auto">
          <a:xfrm>
            <a:off x="2671763" y="3276599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307" name="Shape - New Jersey"/>
          <p:cNvSpPr>
            <a:spLocks noChangeAspect="1"/>
          </p:cNvSpPr>
          <p:nvPr/>
        </p:nvSpPr>
        <p:spPr bwMode="auto">
          <a:xfrm>
            <a:off x="6946900" y="2198687"/>
            <a:ext cx="196851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8" name="Shape - New Hampshire"/>
          <p:cNvSpPr>
            <a:spLocks noChangeAspect="1"/>
          </p:cNvSpPr>
          <p:nvPr/>
        </p:nvSpPr>
        <p:spPr bwMode="auto">
          <a:xfrm>
            <a:off x="7137401" y="1484312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9" name="Shape - Nevada"/>
          <p:cNvSpPr>
            <a:spLocks noChangeAspect="1"/>
          </p:cNvSpPr>
          <p:nvPr/>
        </p:nvSpPr>
        <p:spPr bwMode="auto">
          <a:xfrm>
            <a:off x="1463675" y="2262186"/>
            <a:ext cx="831851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0" name="Shape - Nebraska"/>
          <p:cNvSpPr>
            <a:spLocks noChangeAspect="1"/>
          </p:cNvSpPr>
          <p:nvPr/>
        </p:nvSpPr>
        <p:spPr bwMode="auto">
          <a:xfrm>
            <a:off x="3451226" y="2363787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1" name="Shape - Montana"/>
          <p:cNvSpPr>
            <a:spLocks noChangeAspect="1"/>
          </p:cNvSpPr>
          <p:nvPr/>
        </p:nvSpPr>
        <p:spPr bwMode="auto">
          <a:xfrm>
            <a:off x="2177110" y="1257300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2" name="Shape - Missouri"/>
          <p:cNvSpPr>
            <a:spLocks noChangeAspect="1"/>
          </p:cNvSpPr>
          <p:nvPr/>
        </p:nvSpPr>
        <p:spPr bwMode="auto">
          <a:xfrm>
            <a:off x="4491038" y="2714625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3" name="Shape - Mississippi"/>
          <p:cNvSpPr>
            <a:spLocks noChangeAspect="1"/>
          </p:cNvSpPr>
          <p:nvPr/>
        </p:nvSpPr>
        <p:spPr bwMode="auto">
          <a:xfrm>
            <a:off x="5106987" y="3548061"/>
            <a:ext cx="450851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4" name="Shape - Minnesota"/>
          <p:cNvSpPr>
            <a:spLocks noChangeAspect="1"/>
          </p:cNvSpPr>
          <p:nvPr/>
        </p:nvSpPr>
        <p:spPr bwMode="auto">
          <a:xfrm>
            <a:off x="4222750" y="1322387"/>
            <a:ext cx="857251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15" name="Shape - Michigan"/>
          <p:cNvGrpSpPr>
            <a:grpSpLocks/>
          </p:cNvGrpSpPr>
          <p:nvPr/>
        </p:nvGrpSpPr>
        <p:grpSpPr bwMode="auto">
          <a:xfrm>
            <a:off x="5035550" y="1546225"/>
            <a:ext cx="990600" cy="882650"/>
            <a:chOff x="3254" y="860"/>
            <a:chExt cx="623" cy="557"/>
          </a:xfrm>
          <a:solidFill>
            <a:schemeClr val="accent6"/>
          </a:solidFill>
        </p:grpSpPr>
        <p:sp>
          <p:nvSpPr>
            <p:cNvPr id="316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7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18" name="Shape - Massachusetts"/>
          <p:cNvSpPr>
            <a:spLocks noChangeAspect="1"/>
          </p:cNvSpPr>
          <p:nvPr/>
        </p:nvSpPr>
        <p:spPr bwMode="auto">
          <a:xfrm>
            <a:off x="7081838" y="1870075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9" name="Shape - Maryland"/>
          <p:cNvSpPr>
            <a:spLocks noChangeAspect="1"/>
          </p:cNvSpPr>
          <p:nvPr/>
        </p:nvSpPr>
        <p:spPr bwMode="auto">
          <a:xfrm>
            <a:off x="6454775" y="2527299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0" name="Shape - Maine"/>
          <p:cNvSpPr>
            <a:spLocks noChangeAspect="1"/>
          </p:cNvSpPr>
          <p:nvPr/>
        </p:nvSpPr>
        <p:spPr bwMode="auto">
          <a:xfrm>
            <a:off x="7191375" y="1092200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1" name="Shape - Louisiana"/>
          <p:cNvSpPr>
            <a:spLocks noChangeAspect="1"/>
          </p:cNvSpPr>
          <p:nvPr/>
        </p:nvSpPr>
        <p:spPr bwMode="auto">
          <a:xfrm>
            <a:off x="4749801" y="3898899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2" name="Shape - Kentucky"/>
          <p:cNvSpPr>
            <a:spLocks noChangeAspect="1"/>
          </p:cNvSpPr>
          <p:nvPr/>
        </p:nvSpPr>
        <p:spPr bwMode="auto">
          <a:xfrm>
            <a:off x="5283201" y="2835274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3" name="Shape - Kansas"/>
          <p:cNvSpPr>
            <a:spLocks noChangeAspect="1"/>
          </p:cNvSpPr>
          <p:nvPr/>
        </p:nvSpPr>
        <p:spPr bwMode="auto">
          <a:xfrm>
            <a:off x="3683001" y="2836862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4" name="Shape - Iowa"/>
          <p:cNvSpPr>
            <a:spLocks noChangeAspect="1"/>
          </p:cNvSpPr>
          <p:nvPr/>
        </p:nvSpPr>
        <p:spPr bwMode="auto">
          <a:xfrm>
            <a:off x="4365626" y="2251074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5" name="Shape - Indiana"/>
          <p:cNvSpPr>
            <a:spLocks noChangeAspect="1"/>
          </p:cNvSpPr>
          <p:nvPr/>
        </p:nvSpPr>
        <p:spPr bwMode="auto">
          <a:xfrm>
            <a:off x="5438776" y="2416175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26" name="Shape - Illinois"/>
          <p:cNvSpPr>
            <a:spLocks noChangeAspect="1"/>
          </p:cNvSpPr>
          <p:nvPr/>
        </p:nvSpPr>
        <p:spPr bwMode="auto">
          <a:xfrm>
            <a:off x="4976284" y="2354262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327" name="Shape - Idaho"/>
          <p:cNvSpPr>
            <a:spLocks noChangeAspect="1"/>
          </p:cNvSpPr>
          <p:nvPr/>
        </p:nvSpPr>
        <p:spPr bwMode="auto">
          <a:xfrm>
            <a:off x="1920875" y="1246187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28" name="Shape - Hawaii"/>
          <p:cNvGrpSpPr/>
          <p:nvPr/>
        </p:nvGrpSpPr>
        <p:grpSpPr>
          <a:xfrm>
            <a:off x="2098676" y="4548186"/>
            <a:ext cx="622300" cy="477838"/>
            <a:chOff x="2322512" y="5000625"/>
            <a:chExt cx="622300" cy="477838"/>
          </a:xfrm>
          <a:solidFill>
            <a:schemeClr val="accent1"/>
          </a:solidFill>
        </p:grpSpPr>
        <p:sp>
          <p:nvSpPr>
            <p:cNvPr id="329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0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1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2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3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4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5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6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37" name="Shape - Georgia"/>
          <p:cNvSpPr>
            <a:spLocks noChangeAspect="1"/>
          </p:cNvSpPr>
          <p:nvPr/>
        </p:nvSpPr>
        <p:spPr bwMode="auto">
          <a:xfrm>
            <a:off x="5864227" y="3465512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2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338" name="Shape - Florida"/>
          <p:cNvSpPr>
            <a:spLocks noChangeAspect="1"/>
          </p:cNvSpPr>
          <p:nvPr/>
        </p:nvSpPr>
        <p:spPr bwMode="auto">
          <a:xfrm>
            <a:off x="5703889" y="4084637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9" name="Shape - Delaware"/>
          <p:cNvSpPr>
            <a:spLocks noChangeAspect="1"/>
          </p:cNvSpPr>
          <p:nvPr/>
        </p:nvSpPr>
        <p:spPr bwMode="auto">
          <a:xfrm>
            <a:off x="6932614" y="2514599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100" b="1" kern="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340" name="Shape - Connecticut"/>
          <p:cNvSpPr>
            <a:spLocks noChangeAspect="1"/>
          </p:cNvSpPr>
          <p:nvPr/>
        </p:nvSpPr>
        <p:spPr bwMode="auto">
          <a:xfrm>
            <a:off x="7097714" y="2027236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100" b="1" kern="0" dirty="0">
              <a:noFill/>
              <a:cs typeface="Calibri" pitchFamily="34" charset="0"/>
            </a:endParaRPr>
          </a:p>
        </p:txBody>
      </p:sp>
      <p:sp>
        <p:nvSpPr>
          <p:cNvPr id="341" name="Shape - Colorado"/>
          <p:cNvSpPr>
            <a:spLocks noChangeAspect="1"/>
          </p:cNvSpPr>
          <p:nvPr/>
        </p:nvSpPr>
        <p:spPr bwMode="auto">
          <a:xfrm>
            <a:off x="2774950" y="2638425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2" name="Shape - California"/>
          <p:cNvSpPr>
            <a:spLocks noChangeAspect="1"/>
          </p:cNvSpPr>
          <p:nvPr/>
        </p:nvSpPr>
        <p:spPr bwMode="auto">
          <a:xfrm>
            <a:off x="984250" y="2160587"/>
            <a:ext cx="1098551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3" name="Shape - Arkansas"/>
          <p:cNvSpPr>
            <a:spLocks noChangeAspect="1"/>
          </p:cNvSpPr>
          <p:nvPr/>
        </p:nvSpPr>
        <p:spPr bwMode="auto">
          <a:xfrm>
            <a:off x="4657726" y="3336924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4" name="Shape - Arizona"/>
          <p:cNvSpPr>
            <a:spLocks noChangeAspect="1"/>
          </p:cNvSpPr>
          <p:nvPr/>
        </p:nvSpPr>
        <p:spPr bwMode="auto">
          <a:xfrm>
            <a:off x="1936750" y="3211511"/>
            <a:ext cx="844551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5" name="Shape - Alaska"/>
          <p:cNvSpPr>
            <a:spLocks noChangeAspect="1"/>
          </p:cNvSpPr>
          <p:nvPr/>
        </p:nvSpPr>
        <p:spPr bwMode="auto">
          <a:xfrm>
            <a:off x="690563" y="4140199"/>
            <a:ext cx="1617663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6" name="Shape - Alabama"/>
          <p:cNvSpPr>
            <a:spLocks noChangeAspect="1"/>
          </p:cNvSpPr>
          <p:nvPr/>
        </p:nvSpPr>
        <p:spPr bwMode="auto">
          <a:xfrm>
            <a:off x="5535614" y="3502025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47" name="Shape - District of Columbia (star)"/>
          <p:cNvSpPr>
            <a:spLocks noChangeArrowheads="1"/>
          </p:cNvSpPr>
          <p:nvPr/>
        </p:nvSpPr>
        <p:spPr bwMode="auto">
          <a:xfrm>
            <a:off x="6662738" y="2597149"/>
            <a:ext cx="207963" cy="201612"/>
          </a:xfrm>
          <a:prstGeom prst="star5">
            <a:avLst/>
          </a:prstGeom>
          <a:solidFill>
            <a:schemeClr val="accent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348" name="Text - Wyoming"/>
          <p:cNvSpPr txBox="1">
            <a:spLocks noChangeArrowheads="1"/>
          </p:cNvSpPr>
          <p:nvPr/>
        </p:nvSpPr>
        <p:spPr bwMode="auto">
          <a:xfrm>
            <a:off x="2713038" y="218757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WY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49" name="Text - Wisconsin"/>
          <p:cNvSpPr txBox="1">
            <a:spLocks noChangeArrowheads="1"/>
          </p:cNvSpPr>
          <p:nvPr/>
        </p:nvSpPr>
        <p:spPr bwMode="auto">
          <a:xfrm>
            <a:off x="4754564" y="190182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WI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50" name="Text - West Virginia"/>
          <p:cNvSpPr txBox="1">
            <a:spLocks noChangeArrowheads="1"/>
          </p:cNvSpPr>
          <p:nvPr/>
        </p:nvSpPr>
        <p:spPr bwMode="auto">
          <a:xfrm>
            <a:off x="5989640" y="2744787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WV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51" name="Text - Washington"/>
          <p:cNvSpPr txBox="1">
            <a:spLocks noChangeArrowheads="1"/>
          </p:cNvSpPr>
          <p:nvPr/>
        </p:nvSpPr>
        <p:spPr bwMode="auto">
          <a:xfrm>
            <a:off x="1412876" y="1284287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WA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52" name="Text - Virginia"/>
          <p:cNvSpPr txBox="1">
            <a:spLocks noChangeArrowheads="1"/>
          </p:cNvSpPr>
          <p:nvPr/>
        </p:nvSpPr>
        <p:spPr bwMode="auto">
          <a:xfrm>
            <a:off x="6392864" y="282575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VA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53" name="Text - Vermont"/>
          <p:cNvSpPr txBox="1">
            <a:spLocks noChangeArrowheads="1"/>
          </p:cNvSpPr>
          <p:nvPr/>
        </p:nvSpPr>
        <p:spPr bwMode="auto">
          <a:xfrm>
            <a:off x="6343652" y="1266825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VT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54" name="Text - Utah"/>
          <p:cNvSpPr txBox="1">
            <a:spLocks noChangeArrowheads="1"/>
          </p:cNvSpPr>
          <p:nvPr/>
        </p:nvSpPr>
        <p:spPr bwMode="auto">
          <a:xfrm>
            <a:off x="2151064" y="276860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UT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55" name="Text - Texas"/>
          <p:cNvSpPr txBox="1">
            <a:spLocks noChangeArrowheads="1"/>
          </p:cNvSpPr>
          <p:nvPr/>
        </p:nvSpPr>
        <p:spPr bwMode="auto">
          <a:xfrm>
            <a:off x="3715895" y="4052887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>TX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56" name="Text - Tennessee"/>
          <p:cNvSpPr txBox="1">
            <a:spLocks noChangeArrowheads="1"/>
          </p:cNvSpPr>
          <p:nvPr/>
        </p:nvSpPr>
        <p:spPr bwMode="auto">
          <a:xfrm>
            <a:off x="5375276" y="327977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TN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57" name="Text - South Dakota"/>
          <p:cNvSpPr txBox="1">
            <a:spLocks noChangeArrowheads="1"/>
          </p:cNvSpPr>
          <p:nvPr/>
        </p:nvSpPr>
        <p:spPr bwMode="auto">
          <a:xfrm>
            <a:off x="3578225" y="2001837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SD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58" name="Text - South Carolina"/>
          <p:cNvSpPr txBox="1">
            <a:spLocks noChangeArrowheads="1"/>
          </p:cNvSpPr>
          <p:nvPr/>
        </p:nvSpPr>
        <p:spPr bwMode="auto">
          <a:xfrm>
            <a:off x="6336508" y="3442808"/>
            <a:ext cx="692151" cy="276987"/>
          </a:xfrm>
          <a:prstGeom prst="rect">
            <a:avLst/>
          </a:prstGeom>
          <a:noFill/>
          <a:ln w="12700">
            <a:noFill/>
            <a:prstDash val="solid"/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 kern="0">
                <a:solidFill>
                  <a:sysClr val="windowText" lastClr="000000"/>
                </a:solidFill>
                <a:latin typeface="Calibri"/>
              </a:defRPr>
            </a:lvl1pPr>
          </a:lstStyle>
          <a:p>
            <a:r>
              <a:rPr lang="en-US" b="1" dirty="0">
                <a:solidFill>
                  <a:srgbClr val="000000"/>
                </a:solidFill>
                <a:latin typeface="+mn-lt"/>
              </a:rPr>
              <a:t> SC</a:t>
            </a:r>
          </a:p>
        </p:txBody>
      </p:sp>
      <p:sp>
        <p:nvSpPr>
          <p:cNvPr id="359" name="Text - Rhode Island"/>
          <p:cNvSpPr txBox="1">
            <a:spLocks noChangeArrowheads="1"/>
          </p:cNvSpPr>
          <p:nvPr/>
        </p:nvSpPr>
        <p:spPr bwMode="auto">
          <a:xfrm>
            <a:off x="7602541" y="2058988"/>
            <a:ext cx="366712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RI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60" name="Text - Pennsylvania"/>
          <p:cNvSpPr txBox="1">
            <a:spLocks noChangeArrowheads="1"/>
          </p:cNvSpPr>
          <p:nvPr/>
        </p:nvSpPr>
        <p:spPr bwMode="auto">
          <a:xfrm>
            <a:off x="6245227" y="2263775"/>
            <a:ext cx="8350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PA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61" name="Text - Oregon"/>
          <p:cNvSpPr txBox="1">
            <a:spLocks noChangeArrowheads="1"/>
          </p:cNvSpPr>
          <p:nvPr/>
        </p:nvSpPr>
        <p:spPr bwMode="auto">
          <a:xfrm>
            <a:off x="971550" y="1728787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>OR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62" name="Text - Oklahoma"/>
          <p:cNvSpPr txBox="1">
            <a:spLocks noChangeArrowheads="1"/>
          </p:cNvSpPr>
          <p:nvPr/>
        </p:nvSpPr>
        <p:spPr bwMode="auto">
          <a:xfrm>
            <a:off x="3937000" y="3433762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OK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63" name="Text - Ohio"/>
          <p:cNvSpPr txBox="1">
            <a:spLocks noChangeArrowheads="1"/>
          </p:cNvSpPr>
          <p:nvPr/>
        </p:nvSpPr>
        <p:spPr bwMode="auto">
          <a:xfrm>
            <a:off x="5673725" y="247967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OH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64" name="Text - North Dakota"/>
          <p:cNvSpPr txBox="1">
            <a:spLocks noChangeArrowheads="1"/>
          </p:cNvSpPr>
          <p:nvPr/>
        </p:nvSpPr>
        <p:spPr bwMode="auto">
          <a:xfrm>
            <a:off x="3556001" y="150495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ND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65" name="Text - North Carolina"/>
          <p:cNvSpPr txBox="1">
            <a:spLocks noChangeArrowheads="1"/>
          </p:cNvSpPr>
          <p:nvPr/>
        </p:nvSpPr>
        <p:spPr bwMode="auto">
          <a:xfrm>
            <a:off x="6353175" y="3128962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FFFFFF"/>
                </a:solidFill>
                <a:cs typeface="Times New Roman" charset="0"/>
              </a:rPr>
              <a:t>NC</a:t>
            </a:r>
            <a:endParaRPr lang="en-US" sz="1200" b="1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66" name="Text - New York"/>
          <p:cNvSpPr txBox="1">
            <a:spLocks noChangeArrowheads="1"/>
          </p:cNvSpPr>
          <p:nvPr/>
        </p:nvSpPr>
        <p:spPr bwMode="auto">
          <a:xfrm>
            <a:off x="6489701" y="1878012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NY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67" name="Text - New Mexico"/>
          <p:cNvSpPr txBox="1">
            <a:spLocks noChangeArrowheads="1"/>
          </p:cNvSpPr>
          <p:nvPr/>
        </p:nvSpPr>
        <p:spPr bwMode="auto">
          <a:xfrm>
            <a:off x="2786064" y="354330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FFFFFF"/>
                </a:solidFill>
                <a:cs typeface="Times New Roman" charset="0"/>
              </a:rPr>
              <a:t>NM</a:t>
            </a:r>
            <a:endParaRPr lang="en-US" sz="1200" b="1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68" name="Text - New Jersey"/>
          <p:cNvSpPr txBox="1">
            <a:spLocks noChangeArrowheads="1"/>
          </p:cNvSpPr>
          <p:nvPr/>
        </p:nvSpPr>
        <p:spPr bwMode="auto">
          <a:xfrm>
            <a:off x="7169151" y="2324317"/>
            <a:ext cx="77787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NJ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69" name="Text - New Hampshire"/>
          <p:cNvSpPr txBox="1">
            <a:spLocks noChangeArrowheads="1"/>
          </p:cNvSpPr>
          <p:nvPr/>
        </p:nvSpPr>
        <p:spPr bwMode="auto">
          <a:xfrm>
            <a:off x="7297740" y="1419225"/>
            <a:ext cx="936625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/>
            </a:r>
            <a:br>
              <a:rPr lang="en-US" sz="1200" b="1" dirty="0">
                <a:cs typeface="Times New Roman" charset="0"/>
              </a:rPr>
            </a:br>
            <a:r>
              <a:rPr lang="en-US" sz="1200" b="1" dirty="0" smtClean="0">
                <a:cs typeface="Times New Roman" charset="0"/>
              </a:rPr>
              <a:t>NH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70" name="Text - Nevada"/>
          <p:cNvSpPr txBox="1">
            <a:spLocks noChangeArrowheads="1"/>
          </p:cNvSpPr>
          <p:nvPr/>
        </p:nvSpPr>
        <p:spPr bwMode="auto">
          <a:xfrm>
            <a:off x="1279526" y="2637995"/>
            <a:ext cx="1219200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FFFFFF"/>
                </a:solidFill>
                <a:cs typeface="Times New Roman" charset="0"/>
              </a:rPr>
              <a:t>NV</a:t>
            </a:r>
            <a:endParaRPr lang="en-US" sz="1200" b="1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71" name="Text - Nebraska"/>
          <p:cNvSpPr txBox="1">
            <a:spLocks noChangeArrowheads="1"/>
          </p:cNvSpPr>
          <p:nvPr/>
        </p:nvSpPr>
        <p:spPr bwMode="auto">
          <a:xfrm>
            <a:off x="3630613" y="246380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NE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72" name="Text - Montana"/>
          <p:cNvSpPr txBox="1">
            <a:spLocks noChangeArrowheads="1"/>
          </p:cNvSpPr>
          <p:nvPr/>
        </p:nvSpPr>
        <p:spPr bwMode="auto">
          <a:xfrm>
            <a:off x="2566989" y="147637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MT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73" name="Text - Missouri"/>
          <p:cNvSpPr txBox="1">
            <a:spLocks noChangeArrowheads="1"/>
          </p:cNvSpPr>
          <p:nvPr/>
        </p:nvSpPr>
        <p:spPr bwMode="auto">
          <a:xfrm>
            <a:off x="4584700" y="2976562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MO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74" name="Text - Mississippi"/>
          <p:cNvSpPr txBox="1">
            <a:spLocks noChangeArrowheads="1"/>
          </p:cNvSpPr>
          <p:nvPr/>
        </p:nvSpPr>
        <p:spPr bwMode="auto">
          <a:xfrm>
            <a:off x="4959350" y="375285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MS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75" name="Text - Minnesota"/>
          <p:cNvSpPr txBox="1">
            <a:spLocks noChangeArrowheads="1"/>
          </p:cNvSpPr>
          <p:nvPr/>
        </p:nvSpPr>
        <p:spPr bwMode="auto">
          <a:xfrm>
            <a:off x="3976688" y="1552575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/>
            </a:r>
            <a:br>
              <a:rPr lang="en-US" sz="1200" b="1" dirty="0">
                <a:solidFill>
                  <a:srgbClr val="000000"/>
                </a:solidFill>
                <a:cs typeface="Times New Roman" charset="0"/>
              </a:rPr>
            </a:b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MN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76" name="Text - Michigan"/>
          <p:cNvSpPr txBox="1">
            <a:spLocks noChangeArrowheads="1"/>
          </p:cNvSpPr>
          <p:nvPr/>
        </p:nvSpPr>
        <p:spPr bwMode="auto">
          <a:xfrm>
            <a:off x="5418140" y="2052637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1D39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1D39"/>
                </a:solidFill>
                <a:cs typeface="Times New Roman" charset="0"/>
              </a:rPr>
              <a:t>MI</a:t>
            </a:r>
            <a:endParaRPr lang="en-US" sz="1200" b="1" dirty="0">
              <a:solidFill>
                <a:srgbClr val="001D39"/>
              </a:solidFill>
              <a:cs typeface="Times New Roman" charset="0"/>
            </a:endParaRPr>
          </a:p>
        </p:txBody>
      </p:sp>
      <p:sp>
        <p:nvSpPr>
          <p:cNvPr id="377" name="Text - Massachusetts"/>
          <p:cNvSpPr txBox="1">
            <a:spLocks noChangeArrowheads="1"/>
          </p:cNvSpPr>
          <p:nvPr/>
        </p:nvSpPr>
        <p:spPr bwMode="auto">
          <a:xfrm>
            <a:off x="7472364" y="1830388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MA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78" name="Text - Maryland"/>
          <p:cNvSpPr txBox="1">
            <a:spLocks noChangeArrowheads="1"/>
          </p:cNvSpPr>
          <p:nvPr/>
        </p:nvSpPr>
        <p:spPr bwMode="auto">
          <a:xfrm>
            <a:off x="7167563" y="2668587"/>
            <a:ext cx="671513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MD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79" name="Text - Maine"/>
          <p:cNvSpPr txBox="1">
            <a:spLocks noChangeArrowheads="1"/>
          </p:cNvSpPr>
          <p:nvPr/>
        </p:nvSpPr>
        <p:spPr bwMode="auto">
          <a:xfrm>
            <a:off x="6926263" y="1162677"/>
            <a:ext cx="936625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/>
            </a:r>
            <a:br>
              <a:rPr lang="en-US" sz="1200" b="1" dirty="0">
                <a:cs typeface="Times New Roman" charset="0"/>
              </a:rPr>
            </a:br>
            <a:r>
              <a:rPr lang="en-US" sz="1200" b="1" dirty="0" smtClean="0">
                <a:cs typeface="Times New Roman" charset="0"/>
              </a:rPr>
              <a:t>ME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80" name="Text - Louisiana"/>
          <p:cNvSpPr txBox="1">
            <a:spLocks noChangeArrowheads="1"/>
          </p:cNvSpPr>
          <p:nvPr/>
        </p:nvSpPr>
        <p:spPr bwMode="auto">
          <a:xfrm>
            <a:off x="4628356" y="407347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LA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81" name="Text - Kentucky"/>
          <p:cNvSpPr txBox="1">
            <a:spLocks noChangeArrowheads="1"/>
          </p:cNvSpPr>
          <p:nvPr/>
        </p:nvSpPr>
        <p:spPr bwMode="auto">
          <a:xfrm>
            <a:off x="5553075" y="2989262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KY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82" name="Text - Kansas"/>
          <p:cNvSpPr txBox="1">
            <a:spLocks noChangeArrowheads="1"/>
          </p:cNvSpPr>
          <p:nvPr/>
        </p:nvSpPr>
        <p:spPr bwMode="auto">
          <a:xfrm>
            <a:off x="3798889" y="2955925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FFFFFF"/>
                </a:solidFill>
                <a:cs typeface="Times New Roman" charset="0"/>
              </a:rPr>
              <a:t>KS</a:t>
            </a:r>
            <a:endParaRPr lang="en-US" sz="1200" b="1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83" name="Text - Iowa"/>
          <p:cNvSpPr txBox="1">
            <a:spLocks noChangeArrowheads="1"/>
          </p:cNvSpPr>
          <p:nvPr/>
        </p:nvSpPr>
        <p:spPr bwMode="auto">
          <a:xfrm>
            <a:off x="4370389" y="2363787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IA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84" name="Text - Indiana"/>
          <p:cNvSpPr txBox="1">
            <a:spLocks noChangeArrowheads="1"/>
          </p:cNvSpPr>
          <p:nvPr/>
        </p:nvSpPr>
        <p:spPr bwMode="auto">
          <a:xfrm>
            <a:off x="5294313" y="260667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IN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85" name="Text - Illinois"/>
          <p:cNvSpPr txBox="1">
            <a:spLocks noChangeArrowheads="1"/>
          </p:cNvSpPr>
          <p:nvPr/>
        </p:nvSpPr>
        <p:spPr bwMode="auto">
          <a:xfrm>
            <a:off x="4894264" y="2619375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FFFFFF"/>
                </a:solidFill>
                <a:cs typeface="Times New Roman" charset="0"/>
              </a:rPr>
              <a:t>IL</a:t>
            </a:r>
            <a:endParaRPr lang="en-US" sz="1200" b="1" dirty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86" name="Text - Idaho"/>
          <p:cNvSpPr txBox="1">
            <a:spLocks noChangeArrowheads="1"/>
          </p:cNvSpPr>
          <p:nvPr/>
        </p:nvSpPr>
        <p:spPr bwMode="auto">
          <a:xfrm>
            <a:off x="1971675" y="2024062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ID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387" name="Text - Hawaii"/>
          <p:cNvSpPr txBox="1">
            <a:spLocks noChangeArrowheads="1"/>
          </p:cNvSpPr>
          <p:nvPr/>
        </p:nvSpPr>
        <p:spPr bwMode="auto">
          <a:xfrm>
            <a:off x="2595564" y="4846638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HI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88" name="Text - Georgia"/>
          <p:cNvSpPr txBox="1">
            <a:spLocks noChangeArrowheads="1"/>
          </p:cNvSpPr>
          <p:nvPr/>
        </p:nvSpPr>
        <p:spPr bwMode="auto">
          <a:xfrm>
            <a:off x="5894389" y="3727450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>GA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89" name="Text - Florida"/>
          <p:cNvSpPr txBox="1">
            <a:spLocks noChangeArrowheads="1"/>
          </p:cNvSpPr>
          <p:nvPr/>
        </p:nvSpPr>
        <p:spPr bwMode="auto">
          <a:xfrm>
            <a:off x="6253164" y="4316412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FL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90" name="Text - District of Columbia"/>
          <p:cNvSpPr txBox="1">
            <a:spLocks noChangeArrowheads="1"/>
          </p:cNvSpPr>
          <p:nvPr/>
        </p:nvSpPr>
        <p:spPr bwMode="auto">
          <a:xfrm>
            <a:off x="7166419" y="2895420"/>
            <a:ext cx="628650" cy="2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sz="1200" b="1" dirty="0" smtClean="0">
                <a:cs typeface="Times New Roman" charset="0"/>
              </a:rPr>
              <a:t>  DC  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91" name="Text - Delaware"/>
          <p:cNvSpPr txBox="1">
            <a:spLocks noChangeArrowheads="1"/>
          </p:cNvSpPr>
          <p:nvPr/>
        </p:nvSpPr>
        <p:spPr bwMode="auto">
          <a:xfrm>
            <a:off x="7032627" y="2486025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DE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92" name="Text - Connecticut"/>
          <p:cNvSpPr txBox="1">
            <a:spLocks noChangeArrowheads="1"/>
          </p:cNvSpPr>
          <p:nvPr/>
        </p:nvSpPr>
        <p:spPr bwMode="auto">
          <a:xfrm>
            <a:off x="7183439" y="2125662"/>
            <a:ext cx="7461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CT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93" name="Text - Colorado"/>
          <p:cNvSpPr txBox="1">
            <a:spLocks noChangeArrowheads="1"/>
          </p:cNvSpPr>
          <p:nvPr/>
        </p:nvSpPr>
        <p:spPr bwMode="auto">
          <a:xfrm>
            <a:off x="2638426" y="2746375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/>
            </a:r>
            <a:br>
              <a:rPr lang="en-US" sz="1200" b="1" dirty="0">
                <a:solidFill>
                  <a:schemeClr val="bg1"/>
                </a:solidFill>
                <a:cs typeface="Times New Roman" charset="0"/>
              </a:rPr>
            </a:b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CO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94" name="Text - California"/>
          <p:cNvSpPr txBox="1">
            <a:spLocks noChangeArrowheads="1"/>
          </p:cNvSpPr>
          <p:nvPr/>
        </p:nvSpPr>
        <p:spPr bwMode="auto">
          <a:xfrm>
            <a:off x="835026" y="2876550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/>
            </a:r>
            <a:br>
              <a:rPr lang="en-US" sz="1200" b="1" dirty="0">
                <a:solidFill>
                  <a:schemeClr val="bg1"/>
                </a:solidFill>
                <a:cs typeface="Times New Roman" charset="0"/>
              </a:rPr>
            </a:br>
            <a:r>
              <a:rPr lang="en-US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  <a:cs typeface="Times New Roman" charset="0"/>
              </a:rPr>
              <a:t>CA</a:t>
            </a:r>
            <a:endParaRPr lang="en-US" sz="1200" b="1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395" name="Text - Arkansas"/>
          <p:cNvSpPr txBox="1">
            <a:spLocks noChangeArrowheads="1"/>
          </p:cNvSpPr>
          <p:nvPr/>
        </p:nvSpPr>
        <p:spPr bwMode="auto">
          <a:xfrm>
            <a:off x="4587876" y="3446462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cs typeface="Times New Roman" charset="0"/>
              </a:rPr>
              <a:t> </a:t>
            </a:r>
            <a:r>
              <a:rPr lang="en-US" sz="1200" b="1" dirty="0" smtClean="0">
                <a:cs typeface="Times New Roman" charset="0"/>
              </a:rPr>
              <a:t>AR</a:t>
            </a:r>
            <a:endParaRPr lang="en-US" sz="1200" b="1" dirty="0">
              <a:cs typeface="Times New Roman" charset="0"/>
            </a:endParaRPr>
          </a:p>
        </p:txBody>
      </p:sp>
      <p:sp>
        <p:nvSpPr>
          <p:cNvPr id="396" name="Text - Arizona"/>
          <p:cNvSpPr txBox="1">
            <a:spLocks noChangeArrowheads="1"/>
          </p:cNvSpPr>
          <p:nvPr/>
        </p:nvSpPr>
        <p:spPr bwMode="auto">
          <a:xfrm>
            <a:off x="2170487" y="3491006"/>
            <a:ext cx="486572" cy="32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imes New Roman" charset="0"/>
              </a:rPr>
              <a:t/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>AZ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97" name="Text - Alaska"/>
          <p:cNvSpPr txBox="1">
            <a:spLocks noChangeArrowheads="1"/>
          </p:cNvSpPr>
          <p:nvPr/>
        </p:nvSpPr>
        <p:spPr bwMode="auto">
          <a:xfrm>
            <a:off x="858838" y="4381500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Times New Roman" charset="0"/>
              </a:rPr>
              <a:t>AK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Times New Roman" charset="0"/>
            </a:endParaRPr>
          </a:p>
        </p:txBody>
      </p:sp>
      <p:sp>
        <p:nvSpPr>
          <p:cNvPr id="398" name="Text - Alabama"/>
          <p:cNvSpPr txBox="1">
            <a:spLocks noChangeArrowheads="1"/>
          </p:cNvSpPr>
          <p:nvPr/>
        </p:nvSpPr>
        <p:spPr bwMode="auto">
          <a:xfrm>
            <a:off x="5375276" y="374015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cs typeface="Times New Roman" charset="0"/>
              </a:rPr>
              <a:t>AL</a:t>
            </a:r>
            <a:endParaRPr lang="en-US" sz="1200" b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403" name="Line - Vermont"/>
          <p:cNvSpPr>
            <a:spLocks noChangeShapeType="1"/>
          </p:cNvSpPr>
          <p:nvPr/>
        </p:nvSpPr>
        <p:spPr bwMode="auto">
          <a:xfrm>
            <a:off x="6846888" y="1474786"/>
            <a:ext cx="207963" cy="13335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9" name="Line - Rhode Island"/>
          <p:cNvSpPr>
            <a:spLocks noChangeShapeType="1"/>
          </p:cNvSpPr>
          <p:nvPr/>
        </p:nvSpPr>
        <p:spPr bwMode="auto">
          <a:xfrm>
            <a:off x="7358064" y="2082801"/>
            <a:ext cx="266700" cy="5080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1" name="Line - New Jersey"/>
          <p:cNvSpPr>
            <a:spLocks noChangeShapeType="1"/>
          </p:cNvSpPr>
          <p:nvPr/>
        </p:nvSpPr>
        <p:spPr bwMode="auto">
          <a:xfrm flipV="1">
            <a:off x="7072314" y="2409824"/>
            <a:ext cx="263525" cy="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44" name="Line - New Hampshire"/>
          <p:cNvSpPr>
            <a:spLocks noChangeShapeType="1"/>
          </p:cNvSpPr>
          <p:nvPr/>
        </p:nvSpPr>
        <p:spPr bwMode="auto">
          <a:xfrm flipV="1">
            <a:off x="7219951" y="1746250"/>
            <a:ext cx="360363" cy="66675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5" name="Line - Massachusetts"/>
          <p:cNvSpPr>
            <a:spLocks noChangeShapeType="1"/>
          </p:cNvSpPr>
          <p:nvPr/>
        </p:nvSpPr>
        <p:spPr bwMode="auto">
          <a:xfrm flipV="1">
            <a:off x="7358063" y="1952624"/>
            <a:ext cx="415925" cy="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6" name="Line - Maryland"/>
          <p:cNvSpPr>
            <a:spLocks noChangeShapeType="1"/>
          </p:cNvSpPr>
          <p:nvPr/>
        </p:nvSpPr>
        <p:spPr bwMode="auto">
          <a:xfrm>
            <a:off x="7031039" y="2743198"/>
            <a:ext cx="257175" cy="25401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7" name="Line - Hawaii"/>
          <p:cNvSpPr>
            <a:spLocks noChangeShapeType="1"/>
          </p:cNvSpPr>
          <p:nvPr/>
        </p:nvSpPr>
        <p:spPr bwMode="auto">
          <a:xfrm flipH="1" flipV="1">
            <a:off x="2632075" y="4902200"/>
            <a:ext cx="268288" cy="66675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8" name="Line - District of Columbia"/>
          <p:cNvSpPr>
            <a:spLocks noChangeShapeType="1"/>
          </p:cNvSpPr>
          <p:nvPr/>
        </p:nvSpPr>
        <p:spPr bwMode="auto">
          <a:xfrm flipH="1" flipV="1">
            <a:off x="6803229" y="2724148"/>
            <a:ext cx="440535" cy="24765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9" name="Line - Delaware"/>
          <p:cNvSpPr>
            <a:spLocks noChangeShapeType="1"/>
          </p:cNvSpPr>
          <p:nvPr/>
        </p:nvSpPr>
        <p:spPr bwMode="auto">
          <a:xfrm flipV="1">
            <a:off x="7024689" y="2638424"/>
            <a:ext cx="263525" cy="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0" name="Line - Connecticut"/>
          <p:cNvSpPr>
            <a:spLocks noChangeShapeType="1"/>
          </p:cNvSpPr>
          <p:nvPr/>
        </p:nvSpPr>
        <p:spPr bwMode="auto">
          <a:xfrm>
            <a:off x="7210426" y="2120899"/>
            <a:ext cx="217488" cy="95250"/>
          </a:xfrm>
          <a:prstGeom prst="line">
            <a:avLst/>
          </a:prstGeom>
          <a:noFill/>
          <a:ln w="9525">
            <a:solidFill>
              <a:srgbClr val="00004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1" name="Rectangle 131"/>
          <p:cNvSpPr>
            <a:spLocks noChangeArrowheads="1"/>
          </p:cNvSpPr>
          <p:nvPr/>
        </p:nvSpPr>
        <p:spPr bwMode="auto">
          <a:xfrm>
            <a:off x="5307277" y="5715000"/>
            <a:ext cx="152400" cy="152400"/>
          </a:xfrm>
          <a:prstGeom prst="rect">
            <a:avLst/>
          </a:prstGeom>
          <a:solidFill>
            <a:srgbClr val="78A6DC">
              <a:lumMod val="75000"/>
            </a:srgbClr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32" name="Text Box 136"/>
          <p:cNvSpPr txBox="1">
            <a:spLocks noChangeArrowheads="1"/>
          </p:cNvSpPr>
          <p:nvPr/>
        </p:nvSpPr>
        <p:spPr bwMode="auto">
          <a:xfrm>
            <a:off x="5459677" y="5895201"/>
            <a:ext cx="16081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b="1" dirty="0" smtClean="0">
                <a:solidFill>
                  <a:srgbClr val="000000"/>
                </a:solidFill>
              </a:rPr>
              <a:t>10% - 20% (8 States)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41" name="Rectangle 132"/>
          <p:cNvSpPr>
            <a:spLocks noChangeArrowheads="1"/>
          </p:cNvSpPr>
          <p:nvPr/>
        </p:nvSpPr>
        <p:spPr bwMode="auto">
          <a:xfrm>
            <a:off x="5307277" y="5486400"/>
            <a:ext cx="152400" cy="152400"/>
          </a:xfrm>
          <a:prstGeom prst="rect">
            <a:avLst/>
          </a:prstGeom>
          <a:solidFill>
            <a:schemeClr val="accent5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42" name="Text Box 135"/>
          <p:cNvSpPr txBox="1">
            <a:spLocks noChangeArrowheads="1"/>
          </p:cNvSpPr>
          <p:nvPr/>
        </p:nvSpPr>
        <p:spPr bwMode="auto">
          <a:xfrm>
            <a:off x="5236282" y="4980801"/>
            <a:ext cx="26123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b="1" u="sng" dirty="0" smtClean="0">
                <a:cs typeface="Calibri" pitchFamily="34" charset="0"/>
              </a:rPr>
              <a:t>Percent of State Population with </a:t>
            </a:r>
            <a:r>
              <a:rPr lang="en-US" sz="1200" b="1" u="sng" dirty="0" err="1" smtClean="0">
                <a:cs typeface="Calibri" pitchFamily="34" charset="0"/>
              </a:rPr>
              <a:t>LEP</a:t>
            </a:r>
            <a:endParaRPr lang="en-US" sz="1200" b="1" u="sng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7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Limited English Proficient Population, by State,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Limited English Proficient Population, by State, 2009</dc:title>
  <dc:creator>Jamie Firth</dc:creator>
  <cp:lastModifiedBy>Jamie Firth</cp:lastModifiedBy>
  <cp:revision>1</cp:revision>
  <dcterms:created xsi:type="dcterms:W3CDTF">2013-03-15T22:18:32Z</dcterms:created>
  <dcterms:modified xsi:type="dcterms:W3CDTF">2013-03-15T22:18:34Z</dcterms:modified>
</cp:coreProperties>
</file>