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9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588474079463483"/>
          <c:y val="9.1898806953391809E-2"/>
          <c:w val="0.54729848625596389"/>
          <c:h val="0.8162023860932163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ln w="12700">
              <a:solidFill>
                <a:schemeClr val="tx1">
                  <a:lumMod val="50000"/>
                </a:schemeClr>
              </a:solidFill>
            </a:ln>
          </c:spPr>
          <c:dPt>
            <c:idx val="0"/>
            <c:bubble3D val="0"/>
            <c:spPr>
              <a:solidFill>
                <a:schemeClr val="accent5"/>
              </a:solidFill>
              <a:ln w="12700">
                <a:solidFill>
                  <a:schemeClr val="tx1">
                    <a:lumMod val="50000"/>
                  </a:schemeClr>
                </a:solidFill>
              </a:ln>
            </c:spPr>
          </c:dPt>
          <c:dPt>
            <c:idx val="1"/>
            <c:bubble3D val="0"/>
            <c:spPr>
              <a:solidFill>
                <a:schemeClr val="accent1"/>
              </a:solidFill>
              <a:ln w="12700">
                <a:solidFill>
                  <a:schemeClr val="tx1">
                    <a:lumMod val="50000"/>
                  </a:schemeClr>
                </a:solidFill>
              </a:ln>
            </c:spPr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tx1">
                    <a:lumMod val="50000"/>
                  </a:schemeClr>
                </a:solidFill>
              </a:ln>
            </c:spPr>
          </c:dPt>
          <c:dPt>
            <c:idx val="3"/>
            <c:bubble3D val="0"/>
            <c:spPr>
              <a:solidFill>
                <a:srgbClr val="003466"/>
              </a:solidFill>
              <a:ln w="12700">
                <a:solidFill>
                  <a:schemeClr val="tx1">
                    <a:lumMod val="50000"/>
                  </a:schemeClr>
                </a:solidFill>
              </a:ln>
            </c:spPr>
          </c:dPt>
          <c:dPt>
            <c:idx val="4"/>
            <c:bubble3D val="0"/>
            <c:spPr>
              <a:solidFill>
                <a:srgbClr val="98ADC2"/>
              </a:solidFill>
              <a:ln w="12700">
                <a:solidFill>
                  <a:schemeClr val="tx1">
                    <a:lumMod val="50000"/>
                  </a:schemeClr>
                </a:solidFill>
              </a:ln>
            </c:spPr>
          </c:dPt>
          <c:dPt>
            <c:idx val="5"/>
            <c:bubble3D val="0"/>
            <c:spPr>
              <a:solidFill>
                <a:srgbClr val="CCD6E0"/>
              </a:solidFill>
              <a:ln w="12700">
                <a:solidFill>
                  <a:schemeClr val="tx1">
                    <a:lumMod val="50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0.26993998956622506"/>
                  <c:y val="4.7465123189448864E-2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tx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9.7667058859021966E-2"/>
                  <c:y val="-6.0630396857801368E-3"/>
                </c:manualLayout>
              </c:layout>
              <c:spPr/>
              <c:txPr>
                <a:bodyPr/>
                <a:lstStyle/>
                <a:p>
                  <a:pPr>
                    <a:defRPr sz="18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delete val="1"/>
            </c:dLbl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Sheet1!$A$2:$A$4</c:f>
              <c:strCache>
                <c:ptCount val="3"/>
                <c:pt idx="0">
                  <c:v>English Proficient</c:v>
                </c:pt>
                <c:pt idx="1">
                  <c:v>LEP Adults</c:v>
                </c:pt>
                <c:pt idx="2">
                  <c:v>LEP Children</c:v>
                </c:pt>
              </c:strCache>
            </c:strRef>
          </c:cat>
          <c:val>
            <c:numRef>
              <c:f>Sheet1!$B$2:$B$4</c:f>
              <c:numCache>
                <c:formatCode>#,##0</c:formatCode>
                <c:ptCount val="3"/>
                <c:pt idx="0">
                  <c:v>225807932</c:v>
                </c:pt>
                <c:pt idx="1">
                  <c:v>18410625</c:v>
                </c:pt>
                <c:pt idx="2">
                  <c:v>2844985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12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FAF24-A82C-4A83-B712-8BB2C455740B}" type="datetimeFigureOut">
              <a:rPr lang="en-US" smtClean="0"/>
              <a:t>3/15/2013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52761A-A55A-41F7-A70F-DBB4B312A8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366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248400"/>
            <a:ext cx="82296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SOURCE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82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6248400"/>
            <a:ext cx="8229600" cy="45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2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add SOURCE here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54286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/>
          <p:nvPr/>
        </p:nvCxnSpPr>
        <p:spPr>
          <a:xfrm flipH="1" flipV="1">
            <a:off x="4876800" y="4299466"/>
            <a:ext cx="152400" cy="1524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Chart 10"/>
          <p:cNvGraphicFramePr/>
          <p:nvPr>
            <p:extLst>
              <p:ext uri="{D42A27DB-BD31-4B8C-83A1-F6EECF244321}">
                <p14:modId xmlns:p14="http://schemas.microsoft.com/office/powerpoint/2010/main" val="2893975245"/>
              </p:ext>
            </p:extLst>
          </p:nvPr>
        </p:nvGraphicFramePr>
        <p:xfrm>
          <a:off x="-266701" y="1258497"/>
          <a:ext cx="7086601" cy="4751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14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  <a:latin typeface="+mn-lt"/>
              </a:rPr>
              <a:t>Limited English Proficient Individuals as a Share of the Nonelderly US Population, 2009</a:t>
            </a:r>
            <a:endParaRPr lang="en-US" dirty="0"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0" y="6248400"/>
            <a:ext cx="8991600" cy="5334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  <a:cs typeface="Calibri" pitchFamily="34" charset="0"/>
              </a:rPr>
              <a:t>Numbers may not sum to 100% due to rounding.</a:t>
            </a:r>
          </a:p>
          <a:p>
            <a:r>
              <a:rPr lang="en-US" dirty="0" smtClean="0">
                <a:solidFill>
                  <a:schemeClr val="tx1">
                    <a:lumMod val="50000"/>
                  </a:schemeClr>
                </a:solidFill>
                <a:cs typeface="Calibri" pitchFamily="34" charset="0"/>
              </a:rPr>
              <a:t>SOURCE: </a:t>
            </a:r>
            <a:r>
              <a:rPr lang="en-US" dirty="0" err="1" smtClean="0"/>
              <a:t>KCMU</a:t>
            </a:r>
            <a:r>
              <a:rPr lang="en-US" dirty="0" smtClean="0"/>
              <a:t>/Urban Institute </a:t>
            </a:r>
            <a:r>
              <a:rPr lang="en-US" dirty="0"/>
              <a:t>analysis of </a:t>
            </a:r>
            <a:r>
              <a:rPr lang="en-US" dirty="0" smtClean="0"/>
              <a:t>2009 American </a:t>
            </a:r>
            <a:r>
              <a:rPr lang="en-US" dirty="0"/>
              <a:t>Community Survey</a:t>
            </a:r>
          </a:p>
          <a:p>
            <a:endParaRPr lang="en-US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68300" y="5657910"/>
            <a:ext cx="5943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en-US" sz="2000" b="1" dirty="0" smtClean="0">
                <a:cs typeface="Calibri" pitchFamily="34" charset="0"/>
              </a:rPr>
              <a:t>242 Million Nonelderly (Age 5-64)</a:t>
            </a:r>
            <a:endParaRPr lang="en-US" altLang="en-US" sz="2000" b="1" dirty="0">
              <a:cs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086600" y="3155771"/>
            <a:ext cx="1981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Total Limited </a:t>
            </a:r>
            <a:r>
              <a:rPr lang="en-US" sz="1600" b="1" dirty="0"/>
              <a:t>English Proficient</a:t>
            </a:r>
          </a:p>
          <a:p>
            <a:pPr algn="ctr"/>
            <a:r>
              <a:rPr lang="en-US" sz="1600" b="1" dirty="0"/>
              <a:t>9</a:t>
            </a:r>
            <a:r>
              <a:rPr lang="en-US" sz="1600" b="1" dirty="0" smtClean="0"/>
              <a:t>%</a:t>
            </a:r>
            <a:endParaRPr lang="en-US" sz="1600" b="1" dirty="0"/>
          </a:p>
          <a:p>
            <a:pPr algn="ctr"/>
            <a:r>
              <a:rPr lang="en-US" sz="1600" b="1" dirty="0"/>
              <a:t> (</a:t>
            </a:r>
            <a:r>
              <a:rPr lang="en-US" sz="1600" b="1" dirty="0" smtClean="0"/>
              <a:t>21.1 </a:t>
            </a:r>
            <a:r>
              <a:rPr lang="en-US" sz="1600" b="1" dirty="0"/>
              <a:t>million</a:t>
            </a:r>
            <a:r>
              <a:rPr lang="en-US" sz="1600" b="1" dirty="0" smtClean="0"/>
              <a:t>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473700" y="30607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err="1" smtClean="0"/>
              <a:t>LEP</a:t>
            </a:r>
            <a:r>
              <a:rPr lang="en-US" sz="1600" b="1" dirty="0" smtClean="0"/>
              <a:t> Adults</a:t>
            </a:r>
          </a:p>
          <a:p>
            <a:pPr algn="l"/>
            <a:r>
              <a:rPr lang="en-US" sz="1600" b="1" dirty="0" smtClean="0"/>
              <a:t>(18.2 million)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49900" y="4090769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err="1" smtClean="0"/>
              <a:t>LEP</a:t>
            </a:r>
            <a:r>
              <a:rPr lang="en-US" sz="1600" b="1" dirty="0" smtClean="0"/>
              <a:t> Children</a:t>
            </a:r>
          </a:p>
          <a:p>
            <a:pPr algn="l"/>
            <a:r>
              <a:rPr lang="en-US" sz="1600" b="1" dirty="0" smtClean="0"/>
              <a:t>(2.8 million)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029200" y="4267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1</a:t>
            </a:r>
            <a:r>
              <a:rPr lang="en-US" b="1" dirty="0" smtClean="0"/>
              <a:t>%</a:t>
            </a:r>
          </a:p>
        </p:txBody>
      </p:sp>
      <p:sp>
        <p:nvSpPr>
          <p:cNvPr id="15" name="Right Brace 14"/>
          <p:cNvSpPr/>
          <p:nvPr/>
        </p:nvSpPr>
        <p:spPr>
          <a:xfrm>
            <a:off x="6883400" y="2895600"/>
            <a:ext cx="381000" cy="2057400"/>
          </a:xfrm>
          <a:prstGeom prst="rightBrace">
            <a:avLst>
              <a:gd name="adj1" fmla="val 147669"/>
              <a:gd name="adj2" fmla="val 49223"/>
            </a:avLst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FF Slide Templat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KFF Slide Template</vt:lpstr>
      <vt:lpstr>Limited English Proficient Individuals as a Share of the Nonelderly US Population, 2009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Limited English Proficient Individuals as a Share of the Nonelderly US Population, 2009</dc:title>
  <dc:creator>Jamie Firth</dc:creator>
  <cp:lastModifiedBy>Jamie Firth</cp:lastModifiedBy>
  <cp:revision>1</cp:revision>
  <dcterms:created xsi:type="dcterms:W3CDTF">2013-03-15T22:18:45Z</dcterms:created>
  <dcterms:modified xsi:type="dcterms:W3CDTF">2013-03-15T22:18:48Z</dcterms:modified>
</cp:coreProperties>
</file>