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878827646544182"/>
          <c:y val="7.6434786500060303E-2"/>
          <c:w val="0.61302157840956906"/>
          <c:h val="0.9140836854022234"/>
        </c:manualLayout>
      </c:layout>
      <c:barChart>
        <c:barDir val="bar"/>
        <c:grouping val="percentStacked"/>
        <c:varyColors val="0"/>
        <c:ser>
          <c:idx val="3"/>
          <c:order val="0"/>
          <c:tx>
            <c:strRef>
              <c:f>Sheet1!$A$4</c:f>
              <c:strCache>
                <c:ptCount val="1"/>
                <c:pt idx="0">
                  <c:v>Uninsured </c:v>
                </c:pt>
              </c:strCache>
            </c:strRef>
          </c:tx>
          <c:spPr>
            <a:solidFill>
              <a:srgbClr val="001B36"/>
            </a:solidFill>
            <a:ln w="13590">
              <a:solidFill>
                <a:schemeClr val="tx1"/>
              </a:solidFill>
              <a:prstDash val="solid"/>
            </a:ln>
          </c:spPr>
          <c:invertIfNegative val="0"/>
          <c:dLbls>
            <c:numFmt formatCode="0%" sourceLinked="0"/>
            <c:spPr>
              <a:noFill/>
              <a:ln w="27179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bg1"/>
                    </a:solidFill>
                    <a:latin typeface="+mj-lt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Multiracial</c:v>
                </c:pt>
                <c:pt idx="1">
                  <c:v>American Indian/
Alaska Native</c:v>
                </c:pt>
                <c:pt idx="2">
                  <c:v>  Asian/ Native Hawaiian/
  Pacific Islander</c:v>
                </c:pt>
                <c:pt idx="3">
                  <c:v>Hispanic</c:v>
                </c:pt>
                <c:pt idx="4">
                  <c:v>Black, non-Hispanic</c:v>
                </c:pt>
                <c:pt idx="5">
                  <c:v>White, non-Hispanic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0.09</c:v>
                </c:pt>
                <c:pt idx="1">
                  <c:v>0.21</c:v>
                </c:pt>
                <c:pt idx="2">
                  <c:v>0.1</c:v>
                </c:pt>
                <c:pt idx="3">
                  <c:v>0.21</c:v>
                </c:pt>
                <c:pt idx="4">
                  <c:v>0.13</c:v>
                </c:pt>
                <c:pt idx="5">
                  <c:v>0.09</c:v>
                </c:pt>
              </c:numCache>
            </c:numRef>
          </c:val>
        </c:ser>
        <c:ser>
          <c:idx val="4"/>
          <c:order val="1"/>
          <c:tx>
            <c:strRef>
              <c:f>Sheet1!$A$3</c:f>
              <c:strCache>
                <c:ptCount val="1"/>
                <c:pt idx="0">
                  <c:v>Medicaid /Other Public </c:v>
                </c:pt>
              </c:strCache>
            </c:strRef>
          </c:tx>
          <c:spPr>
            <a:solidFill>
              <a:schemeClr val="accent2"/>
            </a:solidFill>
            <a:ln w="13590">
              <a:solidFill>
                <a:schemeClr val="tx1"/>
              </a:solidFill>
              <a:prstDash val="solid"/>
            </a:ln>
          </c:spPr>
          <c:invertIfNegative val="0"/>
          <c:dLbls>
            <c:numFmt formatCode="0%" sourceLinked="0"/>
            <c:spPr>
              <a:noFill/>
              <a:ln w="27179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bg1"/>
                    </a:solidFill>
                    <a:latin typeface="+mj-lt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Multiracial</c:v>
                </c:pt>
                <c:pt idx="1">
                  <c:v>American Indian/
Alaska Native</c:v>
                </c:pt>
                <c:pt idx="2">
                  <c:v>  Asian/ Native Hawaiian/
  Pacific Islander</c:v>
                </c:pt>
                <c:pt idx="3">
                  <c:v>Hispanic</c:v>
                </c:pt>
                <c:pt idx="4">
                  <c:v>Black, non-Hispanic</c:v>
                </c:pt>
                <c:pt idx="5">
                  <c:v>White, non-Hispanic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0.35</c:v>
                </c:pt>
                <c:pt idx="1">
                  <c:v>0.38</c:v>
                </c:pt>
                <c:pt idx="2">
                  <c:v>0.2</c:v>
                </c:pt>
                <c:pt idx="3">
                  <c:v>0.35</c:v>
                </c:pt>
                <c:pt idx="4">
                  <c:v>0.37</c:v>
                </c:pt>
                <c:pt idx="5">
                  <c:v>0.2</c:v>
                </c:pt>
              </c:numCache>
            </c:numRef>
          </c:val>
        </c:ser>
        <c:ser>
          <c:idx val="1"/>
          <c:order val="2"/>
          <c:tx>
            <c:strRef>
              <c:f>Sheet1!$A$2</c:f>
              <c:strCache>
                <c:ptCount val="1"/>
                <c:pt idx="0">
                  <c:v>Employer/Other Private</c:v>
                </c:pt>
              </c:strCache>
            </c:strRef>
          </c:tx>
          <c:spPr>
            <a:solidFill>
              <a:srgbClr val="CCD6E0"/>
            </a:solidFill>
            <a:ln w="13590">
              <a:solidFill>
                <a:srgbClr val="C1CEDD">
                  <a:lumMod val="10000"/>
                </a:srgbClr>
              </a:solidFill>
              <a:prstDash val="solid"/>
            </a:ln>
          </c:spPr>
          <c:invertIfNegative val="0"/>
          <c:dLbls>
            <c:numFmt formatCode="0%" sourceLinked="0"/>
            <c:spPr>
              <a:noFill/>
              <a:ln w="27179">
                <a:noFill/>
              </a:ln>
            </c:spPr>
            <c:txPr>
              <a:bodyPr/>
              <a:lstStyle/>
              <a:p>
                <a:pPr>
                  <a:defRPr sz="1800" b="1" i="0" u="none" strike="noStrike" baseline="0">
                    <a:solidFill>
                      <a:schemeClr val="tx1"/>
                    </a:solidFill>
                    <a:latin typeface="+mj-lt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Multiracial</c:v>
                </c:pt>
                <c:pt idx="1">
                  <c:v>American Indian/
Alaska Native</c:v>
                </c:pt>
                <c:pt idx="2">
                  <c:v>  Asian/ Native Hawaiian/
  Pacific Islander</c:v>
                </c:pt>
                <c:pt idx="3">
                  <c:v>Hispanic</c:v>
                </c:pt>
                <c:pt idx="4">
                  <c:v>Black, non-Hispanic</c:v>
                </c:pt>
                <c:pt idx="5">
                  <c:v>White, non-Hispanic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0.56999999999999995</c:v>
                </c:pt>
                <c:pt idx="1">
                  <c:v>0.41</c:v>
                </c:pt>
                <c:pt idx="2">
                  <c:v>0.7</c:v>
                </c:pt>
                <c:pt idx="3">
                  <c:v>0.42</c:v>
                </c:pt>
                <c:pt idx="4">
                  <c:v>0.5</c:v>
                </c:pt>
                <c:pt idx="5">
                  <c:v>0.71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0"/>
        <c:overlap val="100"/>
        <c:axId val="218159744"/>
        <c:axId val="218169728"/>
      </c:barChart>
      <c:catAx>
        <c:axId val="2181597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39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chemeClr val="tx1"/>
                </a:solidFill>
                <a:latin typeface="+mj-lt"/>
                <a:ea typeface="Arial"/>
                <a:cs typeface="Arial"/>
              </a:defRPr>
            </a:pPr>
            <a:endParaRPr lang="en-US"/>
          </a:p>
        </c:txPr>
        <c:crossAx val="218169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8169728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one"/>
        <c:crossAx val="218159744"/>
        <c:crosses val="autoZero"/>
        <c:crossBetween val="between"/>
      </c:valAx>
      <c:spPr>
        <a:noFill/>
        <a:ln w="27179">
          <a:noFill/>
        </a:ln>
      </c:spPr>
    </c:plotArea>
    <c:legend>
      <c:legendPos val="t"/>
      <c:layout>
        <c:manualLayout>
          <c:xMode val="edge"/>
          <c:yMode val="edge"/>
          <c:x val="0.20221193724830197"/>
          <c:y val="1.5291492572087246E-2"/>
          <c:w val="0.75444769985147198"/>
          <c:h val="6.0391763223478744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7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95CC9-5BD5-4F35-AD20-84900E9EB380}" type="datetimeFigureOut">
              <a:rPr lang="en-US" smtClean="0"/>
              <a:t>11/18/2015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6E8F6-199A-41F5-84CF-1D7B95420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517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11/17/2015 – 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332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3517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305800" cy="1066800"/>
          </a:xfrm>
        </p:spPr>
        <p:txBody>
          <a:bodyPr/>
          <a:lstStyle/>
          <a:p>
            <a:r>
              <a:rPr lang="en-US" sz="2800" dirty="0" smtClean="0">
                <a:solidFill>
                  <a:srgbClr val="000000"/>
                </a:solidFill>
                <a:latin typeface="+mj-lt"/>
              </a:rPr>
              <a:t>Insurance Coverage of Nonelderly by Race/Ethnicity, 2014</a:t>
            </a:r>
            <a:endParaRPr lang="en-US" sz="2800" dirty="0">
              <a:solidFill>
                <a:srgbClr val="000000"/>
              </a:solidFill>
              <a:latin typeface="+mj-lt"/>
            </a:endParaRPr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0876192"/>
              </p:ext>
            </p:extLst>
          </p:nvPr>
        </p:nvGraphicFramePr>
        <p:xfrm>
          <a:off x="-457200" y="1173878"/>
          <a:ext cx="9982200" cy="4983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7625" y="6150114"/>
            <a:ext cx="80391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ts val="0"/>
              </a:spcBef>
            </a:pPr>
            <a:endParaRPr lang="en-US" sz="1000" b="0" dirty="0" smtClean="0">
              <a:solidFill>
                <a:srgbClr val="000000"/>
              </a:solidFill>
              <a:latin typeface="Calibri"/>
            </a:endParaRPr>
          </a:p>
          <a:p>
            <a:pPr algn="l">
              <a:spcBef>
                <a:spcPts val="0"/>
              </a:spcBef>
            </a:pPr>
            <a:endParaRPr lang="en-US" sz="1000" dirty="0">
              <a:solidFill>
                <a:srgbClr val="000000"/>
              </a:solidFill>
              <a:latin typeface="Calibri"/>
            </a:endParaRPr>
          </a:p>
          <a:p>
            <a:pPr algn="l">
              <a:spcBef>
                <a:spcPts val="0"/>
              </a:spcBef>
            </a:pPr>
            <a:r>
              <a:rPr lang="en-US" sz="1000" b="0" dirty="0" smtClean="0">
                <a:solidFill>
                  <a:srgbClr val="000000"/>
                </a:solidFill>
                <a:latin typeface="Calibri"/>
              </a:rPr>
              <a:t>NOTES: American Indian group includes Aleutian Eskimos. Data may not total 100% due to rounding.</a:t>
            </a:r>
          </a:p>
          <a:p>
            <a:r>
              <a:rPr lang="en-US" sz="1000" b="0" dirty="0" smtClean="0">
                <a:solidFill>
                  <a:srgbClr val="000000"/>
                </a:solidFill>
                <a:latin typeface="Calibri"/>
              </a:rPr>
              <a:t>SOURCE</a:t>
            </a:r>
            <a:r>
              <a:rPr lang="en-US" sz="1000" b="0" dirty="0">
                <a:solidFill>
                  <a:srgbClr val="000000"/>
                </a:solidFill>
                <a:latin typeface="Calibri"/>
              </a:rPr>
              <a:t>: </a:t>
            </a:r>
            <a:r>
              <a:rPr lang="en-US" sz="1000" dirty="0"/>
              <a:t>Kaiser Family Foundation  analysis of the </a:t>
            </a:r>
            <a:r>
              <a:rPr lang="en-US" sz="1000" dirty="0" smtClean="0"/>
              <a:t>2015 </a:t>
            </a:r>
            <a:r>
              <a:rPr lang="en-US" sz="1000" dirty="0"/>
              <a:t>ASEC Supplement to the CPS </a:t>
            </a:r>
          </a:p>
        </p:txBody>
      </p:sp>
    </p:spTree>
    <p:extLst>
      <p:ext uri="{BB962C8B-B14F-4D97-AF65-F5344CB8AC3E}">
        <p14:creationId xmlns:p14="http://schemas.microsoft.com/office/powerpoint/2010/main" val="258054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KFF">
      <a:dk1>
        <a:srgbClr val="000000"/>
      </a:dk1>
      <a:lt1>
        <a:srgbClr val="FFFFFF"/>
      </a:lt1>
      <a:dk2>
        <a:srgbClr val="E05C26"/>
      </a:dk2>
      <a:lt2>
        <a:srgbClr val="FF8811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KCMU Color Theme">
    <a:dk1>
      <a:srgbClr val="000000"/>
    </a:dk1>
    <a:lt1>
      <a:srgbClr val="FFFFFF"/>
    </a:lt1>
    <a:dk2>
      <a:srgbClr val="003466"/>
    </a:dk2>
    <a:lt2>
      <a:srgbClr val="CCD6E0"/>
    </a:lt2>
    <a:accent1>
      <a:srgbClr val="003466"/>
    </a:accent1>
    <a:accent2>
      <a:srgbClr val="0A5B9E"/>
    </a:accent2>
    <a:accent3>
      <a:srgbClr val="78A6DC"/>
    </a:accent3>
    <a:accent4>
      <a:srgbClr val="CCD6E0"/>
    </a:accent4>
    <a:accent5>
      <a:srgbClr val="F79647"/>
    </a:accent5>
    <a:accent6>
      <a:srgbClr val="C04900"/>
    </a:accent6>
    <a:hlink>
      <a:srgbClr val="548DD4"/>
    </a:hlink>
    <a:folHlink>
      <a:srgbClr val="17365D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Insurance Coverage of Nonelderly by Race/Ethnicity, 2014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Insurance Coverage of Nonelderly by Race/Ethnicity, 2014</dc:title>
  <dc:creator>Melissa Majerol</dc:creator>
  <cp:lastModifiedBy>Melissa Majerol</cp:lastModifiedBy>
  <cp:revision>1</cp:revision>
  <dcterms:created xsi:type="dcterms:W3CDTF">2015-11-18T15:48:57Z</dcterms:created>
  <dcterms:modified xsi:type="dcterms:W3CDTF">2015-11-18T15:48:57Z</dcterms:modified>
</cp:coreProperties>
</file>