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59177888022679E-2"/>
          <c:y val="0.26962157715360208"/>
          <c:w val="0.96031183557760458"/>
          <c:h val="0.6428246562463274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At or below 138% FPL (Medicaid Expansion Limit)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invertIfNegative val="0"/>
          <c:dLbls>
            <c:numFmt formatCode="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White</c:v>
                </c:pt>
                <c:pt idx="1">
                  <c:v>Asian</c:v>
                </c:pt>
                <c:pt idx="2">
                  <c:v>Hispanic</c:v>
                </c:pt>
                <c:pt idx="3">
                  <c:v>Black</c:v>
                </c:pt>
                <c:pt idx="4">
                  <c:v>American Indian</c:v>
                </c:pt>
              </c:strCache>
            </c:strRef>
          </c:cat>
          <c:val>
            <c:numRef>
              <c:f>Sheet1!$B$2:$F$2</c:f>
              <c:numCache>
                <c:formatCode>####.0%</c:formatCode>
                <c:ptCount val="5"/>
                <c:pt idx="0">
                  <c:v>0.44</c:v>
                </c:pt>
                <c:pt idx="1">
                  <c:v>0.46</c:v>
                </c:pt>
                <c:pt idx="2">
                  <c:v>0.56999999999999995</c:v>
                </c:pt>
                <c:pt idx="3" formatCode="0%">
                  <c:v>0.62</c:v>
                </c:pt>
                <c:pt idx="4" formatCode="0%">
                  <c:v>0.63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139-399% FPL (Eligible for Susbsidies)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1"/>
              </a:solidFill>
            </a:ln>
          </c:spPr>
          <c:invertIfNegative val="0"/>
          <c:dLbls>
            <c:numFmt formatCode="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White</c:v>
                </c:pt>
                <c:pt idx="1">
                  <c:v>Asian</c:v>
                </c:pt>
                <c:pt idx="2">
                  <c:v>Hispanic</c:v>
                </c:pt>
                <c:pt idx="3">
                  <c:v>Black</c:v>
                </c:pt>
                <c:pt idx="4">
                  <c:v>American Indian</c:v>
                </c:pt>
              </c:strCache>
            </c:strRef>
          </c:cat>
          <c:val>
            <c:numRef>
              <c:f>Sheet1!$B$3:$F$3</c:f>
              <c:numCache>
                <c:formatCode>####.0%</c:formatCode>
                <c:ptCount val="5"/>
                <c:pt idx="0">
                  <c:v>0.41</c:v>
                </c:pt>
                <c:pt idx="1">
                  <c:v>0.41</c:v>
                </c:pt>
                <c:pt idx="2">
                  <c:v>0.38</c:v>
                </c:pt>
                <c:pt idx="3" formatCode="0%">
                  <c:v>0.31</c:v>
                </c:pt>
                <c:pt idx="4" formatCode="0%">
                  <c:v>0.27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400% FPL+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1"/>
              </a:solidFill>
            </a:ln>
          </c:spPr>
          <c:invertIfNegative val="0"/>
          <c:dLbls>
            <c:numFmt formatCode="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White</c:v>
                </c:pt>
                <c:pt idx="1">
                  <c:v>Asian</c:v>
                </c:pt>
                <c:pt idx="2">
                  <c:v>Hispanic</c:v>
                </c:pt>
                <c:pt idx="3">
                  <c:v>Black</c:v>
                </c:pt>
                <c:pt idx="4">
                  <c:v>American Indian</c:v>
                </c:pt>
              </c:strCache>
            </c:strRef>
          </c:cat>
          <c:val>
            <c:numRef>
              <c:f>Sheet1!$B$4:$F$4</c:f>
              <c:numCache>
                <c:formatCode>####.00%</c:formatCode>
                <c:ptCount val="5"/>
                <c:pt idx="0">
                  <c:v>0.15</c:v>
                </c:pt>
                <c:pt idx="1">
                  <c:v>0.13</c:v>
                </c:pt>
                <c:pt idx="2">
                  <c:v>0.05</c:v>
                </c:pt>
                <c:pt idx="3" formatCode="0%">
                  <c:v>0.06</c:v>
                </c:pt>
                <c:pt idx="4" formatCode="0%">
                  <c:v>0.09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overlap val="100"/>
        <c:axId val="189118336"/>
        <c:axId val="189119872"/>
      </c:barChart>
      <c:catAx>
        <c:axId val="1891183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700"/>
            </a:pPr>
            <a:endParaRPr lang="en-US"/>
          </a:p>
        </c:txPr>
        <c:crossAx val="189119872"/>
        <c:crosses val="autoZero"/>
        <c:auto val="1"/>
        <c:lblAlgn val="ctr"/>
        <c:lblOffset val="100"/>
        <c:noMultiLvlLbl val="0"/>
      </c:catAx>
      <c:valAx>
        <c:axId val="18911987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89118336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 algn="l">
            <a:defRPr sz="155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 b="1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C2844-F661-446E-830C-EBA45784AECC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1356C-810E-4C29-B14B-84ED88D49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97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51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6070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2409889"/>
              </p:ext>
            </p:extLst>
          </p:nvPr>
        </p:nvGraphicFramePr>
        <p:xfrm>
          <a:off x="92075" y="682823"/>
          <a:ext cx="895985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76200" y="6309360"/>
            <a:ext cx="8321040" cy="548640"/>
          </a:xfrm>
        </p:spPr>
        <p:txBody>
          <a:bodyPr/>
          <a:lstStyle/>
          <a:p>
            <a:r>
              <a:rPr lang="en-US" dirty="0"/>
              <a:t>The federal poverty level was $18,530 for a family of three  in 2011. Asian group includes Pacific Islanders. American Indian group includes Aleutian Eskimos. Two or more races excluded. Data may not total 100% due to rounding. </a:t>
            </a:r>
          </a:p>
          <a:p>
            <a:r>
              <a:rPr lang="en-US" dirty="0"/>
              <a:t>SOURCE: KCMU/Urban Institute analysis of 2012 ASEC Supplement to the CPS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 of Nonelderly Uninsured, by Race/Ethnicity 2011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5788223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n-lt"/>
              </a:rPr>
              <a:t>21.4M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0" y="5788223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n-lt"/>
              </a:rPr>
              <a:t>2.6M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38800" y="5788223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n-lt"/>
              </a:rPr>
              <a:t>7.0M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67600" y="5788223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n-lt"/>
              </a:rPr>
              <a:t>0.5 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38600" y="5788223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n-lt"/>
              </a:rPr>
              <a:t>15.5 M</a:t>
            </a:r>
          </a:p>
        </p:txBody>
      </p:sp>
    </p:spTree>
    <p:extLst>
      <p:ext uri="{BB962C8B-B14F-4D97-AF65-F5344CB8AC3E}">
        <p14:creationId xmlns:p14="http://schemas.microsoft.com/office/powerpoint/2010/main" val="319103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73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Income of Nonelderly Uninsured, by Race/Ethnicity 2011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Income of Nonelderly Uninsured, by Race/Ethnicity 2011</dc:title>
  <dc:creator>Jamie Firth</dc:creator>
  <cp:lastModifiedBy>Jamie Firth</cp:lastModifiedBy>
  <cp:revision>1</cp:revision>
  <dcterms:created xsi:type="dcterms:W3CDTF">2013-03-15T22:22:06Z</dcterms:created>
  <dcterms:modified xsi:type="dcterms:W3CDTF">2013-03-15T22:22:10Z</dcterms:modified>
</cp:coreProperties>
</file>