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72" d="100"/>
          <a:sy n="72" d="100"/>
        </p:scale>
        <p:origin x="-45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ln>
              <a:solidFill>
                <a:schemeClr val="accent4"/>
              </a:solidFill>
            </a:ln>
          </c:spPr>
          <c:marker>
            <c:spPr>
              <a:solidFill>
                <a:schemeClr val="accent3"/>
              </a:solidFill>
              <a:ln>
                <a:solidFill>
                  <a:schemeClr val="accent4"/>
                </a:solidFill>
              </a:ln>
            </c:spPr>
          </c:marker>
          <c:cat>
            <c:numRef>
              <c:f>Sheet1!$A$2:$A$23</c:f>
              <c:numCache>
                <c:formatCode>General</c:formatCode>
                <c:ptCount val="22"/>
                <c:pt idx="0">
                  <c:v>1989</c:v>
                </c:pt>
                <c:pt idx="1">
                  <c:v>1990</c:v>
                </c:pt>
                <c:pt idx="2">
                  <c:v>1991</c:v>
                </c:pt>
                <c:pt idx="3">
                  <c:v>1992</c:v>
                </c:pt>
                <c:pt idx="4">
                  <c:v>1993</c:v>
                </c:pt>
                <c:pt idx="5">
                  <c:v>1994</c:v>
                </c:pt>
                <c:pt idx="6">
                  <c:v>1995</c:v>
                </c:pt>
                <c:pt idx="7">
                  <c:v>1996</c:v>
                </c:pt>
                <c:pt idx="8">
                  <c:v>1997</c:v>
                </c:pt>
                <c:pt idx="9">
                  <c:v>1998</c:v>
                </c:pt>
                <c:pt idx="10">
                  <c:v>1999</c:v>
                </c:pt>
                <c:pt idx="11">
                  <c:v>2000</c:v>
                </c:pt>
                <c:pt idx="12">
                  <c:v>2001</c:v>
                </c:pt>
                <c:pt idx="13">
                  <c:v>2002</c:v>
                </c:pt>
                <c:pt idx="14">
                  <c:v>2003</c:v>
                </c:pt>
                <c:pt idx="15">
                  <c:v>2004</c:v>
                </c:pt>
                <c:pt idx="16">
                  <c:v>2005</c:v>
                </c:pt>
                <c:pt idx="17">
                  <c:v>2006</c:v>
                </c:pt>
                <c:pt idx="18">
                  <c:v>2007</c:v>
                </c:pt>
                <c:pt idx="19">
                  <c:v>2008</c:v>
                </c:pt>
                <c:pt idx="20">
                  <c:v>2009</c:v>
                </c:pt>
                <c:pt idx="21">
                  <c:v>2010</c:v>
                </c:pt>
              </c:numCache>
            </c:numRef>
          </c:cat>
          <c:val>
            <c:numRef>
              <c:f>Sheet1!$B$2:$B$23</c:f>
              <c:numCache>
                <c:formatCode>0.0%</c:formatCode>
                <c:ptCount val="22"/>
                <c:pt idx="0">
                  <c:v>0.22800000000000001</c:v>
                </c:pt>
                <c:pt idx="1">
                  <c:v>0.22700000000000001</c:v>
                </c:pt>
                <c:pt idx="2">
                  <c:v>0.22600000000000001</c:v>
                </c:pt>
                <c:pt idx="3">
                  <c:v>0.223</c:v>
                </c:pt>
                <c:pt idx="4">
                  <c:v>0.218</c:v>
                </c:pt>
                <c:pt idx="5">
                  <c:v>0.21199999999999999</c:v>
                </c:pt>
                <c:pt idx="6">
                  <c:v>0.20799999999999999</c:v>
                </c:pt>
                <c:pt idx="7">
                  <c:v>0.20699999999999999</c:v>
                </c:pt>
                <c:pt idx="8">
                  <c:v>0.20799999999999999</c:v>
                </c:pt>
                <c:pt idx="9">
                  <c:v>0.21199999999999999</c:v>
                </c:pt>
                <c:pt idx="10">
                  <c:v>0.22</c:v>
                </c:pt>
                <c:pt idx="11">
                  <c:v>0.22900000000000001</c:v>
                </c:pt>
                <c:pt idx="12">
                  <c:v>0.24399999999999999</c:v>
                </c:pt>
                <c:pt idx="13">
                  <c:v>0.26100000000000001</c:v>
                </c:pt>
                <c:pt idx="14">
                  <c:v>0.27500000000000002</c:v>
                </c:pt>
                <c:pt idx="15">
                  <c:v>0.29099999999999998</c:v>
                </c:pt>
                <c:pt idx="16">
                  <c:v>0.30299999999999999</c:v>
                </c:pt>
                <c:pt idx="17">
                  <c:v>0.311</c:v>
                </c:pt>
                <c:pt idx="18">
                  <c:v>0.318</c:v>
                </c:pt>
                <c:pt idx="19">
                  <c:v>0.32300000000000001</c:v>
                </c:pt>
                <c:pt idx="20">
                  <c:v>0.32900000000000001</c:v>
                </c:pt>
                <c:pt idx="21">
                  <c:v>0.32800000000000001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56143744"/>
        <c:axId val="256145664"/>
      </c:lineChart>
      <c:catAx>
        <c:axId val="25614374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 b="1">
                <a:solidFill>
                  <a:schemeClr val="accent1"/>
                </a:solidFill>
              </a:defRPr>
            </a:pPr>
            <a:endParaRPr lang="en-US"/>
          </a:p>
        </c:txPr>
        <c:crossAx val="256145664"/>
        <c:crosses val="autoZero"/>
        <c:auto val="1"/>
        <c:lblAlgn val="ctr"/>
        <c:lblOffset val="100"/>
        <c:tickLblSkip val="3"/>
        <c:tickMarkSkip val="1"/>
        <c:noMultiLvlLbl val="0"/>
      </c:catAx>
      <c:valAx>
        <c:axId val="256145664"/>
        <c:scaling>
          <c:orientation val="minMax"/>
        </c:scaling>
        <c:delete val="0"/>
        <c:axPos val="l"/>
        <c:numFmt formatCode="0%" sourceLinked="0"/>
        <c:majorTickMark val="out"/>
        <c:minorTickMark val="none"/>
        <c:tickLblPos val="nextTo"/>
        <c:txPr>
          <a:bodyPr/>
          <a:lstStyle/>
          <a:p>
            <a:pPr>
              <a:defRPr sz="1600">
                <a:solidFill>
                  <a:schemeClr val="accent1"/>
                </a:solidFill>
              </a:defRPr>
            </a:pPr>
            <a:endParaRPr lang="en-US"/>
          </a:p>
        </c:txPr>
        <c:crossAx val="256143744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896112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cs typeface="Meta Offc Pro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0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1078686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443484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cs typeface="Meta Offc Pro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8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9" name="Content Placeholder 2"/>
          <p:cNvSpPr>
            <a:spLocks noGrp="1"/>
          </p:cNvSpPr>
          <p:nvPr>
            <p:ph idx="12"/>
          </p:nvPr>
        </p:nvSpPr>
        <p:spPr>
          <a:xfrm>
            <a:off x="4617720" y="1097280"/>
            <a:ext cx="443484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95990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cs typeface="Meta Offc Pro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4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5" name="Content Placeholder 2"/>
          <p:cNvSpPr>
            <a:spLocks noGrp="1"/>
          </p:cNvSpPr>
          <p:nvPr>
            <p:ph idx="12"/>
          </p:nvPr>
        </p:nvSpPr>
        <p:spPr>
          <a:xfrm>
            <a:off x="310896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13"/>
          </p:nvPr>
        </p:nvSpPr>
        <p:spPr>
          <a:xfrm>
            <a:off x="612648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63415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cs typeface="Meta Offc Pro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6" name="Tit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3231233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503920" y="6217920"/>
            <a:ext cx="548640" cy="55143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4417165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lang="en-US" sz="2600" b="1" i="0" dirty="0" smtClean="0">
          <a:solidFill>
            <a:srgbClr val="000000"/>
          </a:solidFill>
          <a:latin typeface="Meta Offc Pro"/>
          <a:ea typeface="+mj-ea"/>
          <a:cs typeface="Meta Offc Pro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95716722"/>
              </p:ext>
            </p:extLst>
          </p:nvPr>
        </p:nvGraphicFramePr>
        <p:xfrm>
          <a:off x="92074" y="1523999"/>
          <a:ext cx="5013325" cy="41910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1"/>
                </a:solidFill>
              </a:rPr>
              <a:t>SOURCE: </a:t>
            </a:r>
            <a:r>
              <a:rPr lang="en-US" dirty="0">
                <a:solidFill>
                  <a:schemeClr val="accent1"/>
                </a:solidFill>
              </a:rPr>
              <a:t>National Vital Statistics Reports, 61(1), Births in 2010, </a:t>
            </a:r>
            <a:r>
              <a:rPr lang="en-US" dirty="0" err="1">
                <a:solidFill>
                  <a:schemeClr val="accent1"/>
                </a:solidFill>
              </a:rPr>
              <a:t>VitalStats</a:t>
            </a:r>
            <a:r>
              <a:rPr lang="en-US" dirty="0">
                <a:solidFill>
                  <a:schemeClr val="accent1"/>
                </a:solidFill>
              </a:rPr>
              <a:t>, August 2012. * HCUP Fact Book No. 3. Rockville, MD: Agency for Healthcare Research and Quality; 2002. Care of Women in U.S. Hospitals, 2000</a:t>
            </a:r>
            <a:r>
              <a:rPr lang="en-US" dirty="0" smtClean="0">
                <a:solidFill>
                  <a:schemeClr val="accent1"/>
                </a:solidFill>
              </a:rPr>
              <a:t>.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1"/>
                </a:solidFill>
              </a:rPr>
              <a:t>Improving maternity and infant birth outcomes in the U.S.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2"/>
          </p:nvPr>
        </p:nvSpPr>
        <p:spPr>
          <a:xfrm>
            <a:off x="5181600" y="1021080"/>
            <a:ext cx="3657600" cy="4770120"/>
          </a:xfrm>
        </p:spPr>
        <p:txBody>
          <a:bodyPr/>
          <a:lstStyle/>
          <a:p>
            <a:r>
              <a:rPr lang="en-US" sz="1400" b="1" dirty="0">
                <a:solidFill>
                  <a:schemeClr val="accent1"/>
                </a:solidFill>
              </a:rPr>
              <a:t>Childbirth #1 reason for hospitalization, accounts for almost 25% of hospital stays*</a:t>
            </a:r>
          </a:p>
          <a:p>
            <a:endParaRPr lang="en-US" sz="1400" b="1" dirty="0">
              <a:solidFill>
                <a:schemeClr val="accent1"/>
              </a:solidFill>
            </a:endParaRPr>
          </a:p>
          <a:p>
            <a:r>
              <a:rPr lang="en-US" sz="1400" b="1" dirty="0">
                <a:solidFill>
                  <a:schemeClr val="accent1"/>
                </a:solidFill>
              </a:rPr>
              <a:t>Nearly one-third of births via caesarean section</a:t>
            </a:r>
          </a:p>
          <a:p>
            <a:endParaRPr lang="en-US" sz="1400" b="1" dirty="0">
              <a:solidFill>
                <a:schemeClr val="accent1"/>
              </a:solidFill>
            </a:endParaRPr>
          </a:p>
          <a:p>
            <a:r>
              <a:rPr lang="en-US" sz="1400" b="1" dirty="0">
                <a:solidFill>
                  <a:schemeClr val="accent1"/>
                </a:solidFill>
              </a:rPr>
              <a:t>Rising rates of some complications – 12% of births pre-term</a:t>
            </a:r>
          </a:p>
          <a:p>
            <a:endParaRPr lang="en-US" sz="1400" b="1" dirty="0">
              <a:solidFill>
                <a:schemeClr val="accent1"/>
              </a:solidFill>
            </a:endParaRPr>
          </a:p>
          <a:p>
            <a:r>
              <a:rPr lang="en-US" sz="1400" b="1" dirty="0">
                <a:solidFill>
                  <a:schemeClr val="accent1"/>
                </a:solidFill>
              </a:rPr>
              <a:t>Poor measures of quality of care</a:t>
            </a:r>
          </a:p>
          <a:p>
            <a:endParaRPr lang="en-US" sz="1400" b="1" dirty="0">
              <a:solidFill>
                <a:schemeClr val="accent1"/>
              </a:solidFill>
            </a:endParaRPr>
          </a:p>
          <a:p>
            <a:r>
              <a:rPr lang="en-US" sz="1400" b="1" dirty="0">
                <a:solidFill>
                  <a:schemeClr val="accent1"/>
                </a:solidFill>
              </a:rPr>
              <a:t>Increasing use of assisted reproductive technologies</a:t>
            </a:r>
          </a:p>
          <a:p>
            <a:endParaRPr lang="en-US" sz="1400" b="1" dirty="0">
              <a:solidFill>
                <a:schemeClr val="accent1"/>
              </a:solidFill>
            </a:endParaRPr>
          </a:p>
          <a:p>
            <a:r>
              <a:rPr lang="en-US" sz="1400" b="1" dirty="0">
                <a:solidFill>
                  <a:schemeClr val="accent1"/>
                </a:solidFill>
              </a:rPr>
              <a:t>Racial and ethnic disparities in U.S. maternal mortality rates</a:t>
            </a:r>
          </a:p>
          <a:p>
            <a:endParaRPr lang="en-US" sz="1400" b="1" dirty="0">
              <a:solidFill>
                <a:schemeClr val="accent1"/>
              </a:solidFill>
            </a:endParaRPr>
          </a:p>
          <a:p>
            <a:r>
              <a:rPr lang="en-US" sz="1400" b="1" dirty="0">
                <a:solidFill>
                  <a:schemeClr val="accent1"/>
                </a:solidFill>
              </a:rPr>
              <a:t>Post-partum depression a challenge for many women</a:t>
            </a:r>
          </a:p>
          <a:p>
            <a:pPr marL="0" indent="0">
              <a:buNone/>
            </a:pPr>
            <a:endParaRPr lang="en-US" sz="1400" b="1" dirty="0">
              <a:solidFill>
                <a:schemeClr val="accent1"/>
              </a:solidFill>
            </a:endParaRPr>
          </a:p>
        </p:txBody>
      </p:sp>
      <p:cxnSp>
        <p:nvCxnSpPr>
          <p:cNvPr id="8" name="Straight Arrow Connector 7"/>
          <p:cNvCxnSpPr/>
          <p:nvPr/>
        </p:nvCxnSpPr>
        <p:spPr>
          <a:xfrm flipV="1">
            <a:off x="4800600" y="2057400"/>
            <a:ext cx="0" cy="457200"/>
          </a:xfrm>
          <a:prstGeom prst="straightConnector1">
            <a:avLst/>
          </a:prstGeom>
          <a:ln w="28575" cmpd="sng"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4419600" y="2555543"/>
            <a:ext cx="76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>
                <a:solidFill>
                  <a:schemeClr val="accent1"/>
                </a:solidFill>
                <a:latin typeface="Meta Offc Pro"/>
                <a:cs typeface="Meta Offc Pro"/>
              </a:rPr>
              <a:t>2010</a:t>
            </a:r>
          </a:p>
          <a:p>
            <a:pPr algn="ctr"/>
            <a:r>
              <a:rPr lang="en-US" sz="1400" b="1" dirty="0" smtClean="0">
                <a:solidFill>
                  <a:schemeClr val="accent1"/>
                </a:solidFill>
                <a:latin typeface="Meta Offc Pro"/>
                <a:cs typeface="Meta Offc Pro"/>
              </a:rPr>
              <a:t>32.8%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85800" y="838200"/>
            <a:ext cx="3505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chemeClr val="accent1"/>
                </a:solidFill>
                <a:cs typeface="Meta Offc Pro"/>
              </a:rPr>
              <a:t>Percentage of All Live Births by Cesarean Delivery, U.S. 1989-2007</a:t>
            </a:r>
            <a:r>
              <a:rPr lang="en-US" sz="1600" b="1" dirty="0" smtClean="0">
                <a:solidFill>
                  <a:schemeClr val="accent1"/>
                </a:solidFill>
                <a:cs typeface="Meta Offc Pro"/>
              </a:rPr>
              <a:t>:</a:t>
            </a:r>
            <a:endParaRPr lang="en-US" sz="1600" b="1" dirty="0">
              <a:solidFill>
                <a:schemeClr val="accent1"/>
              </a:solidFill>
              <a:cs typeface="Meta Offc Pro"/>
            </a:endParaRPr>
          </a:p>
        </p:txBody>
      </p:sp>
    </p:spTree>
    <p:extLst>
      <p:ext uri="{BB962C8B-B14F-4D97-AF65-F5344CB8AC3E}">
        <p14:creationId xmlns:p14="http://schemas.microsoft.com/office/powerpoint/2010/main" val="3727100336"/>
      </p:ext>
    </p:extLst>
  </p:cSld>
  <p:clrMapOvr>
    <a:masterClrMapping/>
  </p:clrMapOvr>
</p:sld>
</file>

<file path=ppt/theme/theme1.xml><?xml version="1.0" encoding="utf-8"?>
<a:theme xmlns:a="http://schemas.openxmlformats.org/drawingml/2006/main" name="Blank">
  <a:themeElements>
    <a:clrScheme name="Default KFF theme colors">
      <a:dk1>
        <a:srgbClr val="000000"/>
      </a:dk1>
      <a:lt1>
        <a:srgbClr val="FFFFFF"/>
      </a:lt1>
      <a:dk2>
        <a:srgbClr val="FF8811"/>
      </a:dk2>
      <a:lt2>
        <a:srgbClr val="FFD204"/>
      </a:lt2>
      <a:accent1>
        <a:srgbClr val="133559"/>
      </a:accent1>
      <a:accent2>
        <a:srgbClr val="025189"/>
      </a:accent2>
      <a:accent3>
        <a:srgbClr val="0072C0"/>
      </a:accent3>
      <a:accent4>
        <a:srgbClr val="31A3E3"/>
      </a:accent4>
      <a:accent5>
        <a:srgbClr val="7BC7ED"/>
      </a:accent5>
      <a:accent6>
        <a:srgbClr val="B0DDF4"/>
      </a:accent6>
      <a:hlink>
        <a:srgbClr val="ADA07A"/>
      </a:hlink>
      <a:folHlink>
        <a:srgbClr val="CDC6AF"/>
      </a:folHlink>
    </a:clrScheme>
    <a:fontScheme name="Meta Offc Pro">
      <a:majorFont>
        <a:latin typeface="Meta Offc Pro"/>
        <a:ea typeface=""/>
        <a:cs typeface=""/>
      </a:majorFont>
      <a:minorFont>
        <a:latin typeface="Meta Offc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12700" cmpd="sng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ctr">
          <a:defRPr dirty="0" err="1" smtClean="0">
            <a:latin typeface="Meta Offc Pro"/>
            <a:cs typeface="Meta Offc Pro"/>
          </a:defRPr>
        </a:defPPr>
      </a:lstStyle>
    </a:tx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F7871B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E07A17"/>
        </a:accent6>
        <a:hlink>
          <a:srgbClr val="747894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465274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3F4968"/>
        </a:accent6>
        <a:hlink>
          <a:srgbClr val="F7871B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5">
        <a:dk1>
          <a:srgbClr val="000000"/>
        </a:dk1>
        <a:lt1>
          <a:srgbClr val="FFFFFF"/>
        </a:lt1>
        <a:dk2>
          <a:srgbClr val="000000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0000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6">
        <a:dk1>
          <a:srgbClr val="06244D"/>
        </a:dk1>
        <a:lt1>
          <a:srgbClr val="FFFFFF"/>
        </a:lt1>
        <a:dk2>
          <a:srgbClr val="06244D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41D4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115</Words>
  <Application>Microsoft Office PowerPoint</Application>
  <PresentationFormat>On-screen Show (4:3)</PresentationFormat>
  <Paragraphs>18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Blank</vt:lpstr>
      <vt:lpstr>Improving maternity and infant birth outcomes in the U.S.</vt:lpstr>
    </vt:vector>
  </TitlesOfParts>
  <Company>Kaiser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Improving maternity and infant birth outcomes in the U.S.</dc:title>
  <dc:creator>Adara Beamesderfer</dc:creator>
  <cp:lastModifiedBy>Adara Beamesderfer</cp:lastModifiedBy>
  <cp:revision>1</cp:revision>
  <dcterms:created xsi:type="dcterms:W3CDTF">2013-02-19T23:14:10Z</dcterms:created>
  <dcterms:modified xsi:type="dcterms:W3CDTF">2013-02-19T23:14:11Z</dcterms:modified>
</cp:coreProperties>
</file>