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92912827781715E-2"/>
          <c:y val="1.7045454545454544E-2"/>
          <c:w val="0.46279234585400425"/>
          <c:h val="0.824494949494949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1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9509869026825225"/>
                  <c:y val="2.5882446512367773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7.9512380229579738E-2"/>
                  <c:y val="2.8966237174898591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8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4357383215120795E-2"/>
                  <c:y val="-2.3503738169092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U.S.-Born Citizens</c:v>
                </c:pt>
                <c:pt idx="1">
                  <c:v>Naturalized Citizens</c:v>
                </c:pt>
                <c:pt idx="2">
                  <c:v>Non-Citizens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0.87</c:v>
                </c:pt>
                <c:pt idx="1">
                  <c:v>5.8000000000000003E-2</c:v>
                </c:pt>
                <c:pt idx="2">
                  <c:v>7.1999999999999995E-2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BE170-E35F-4725-9712-B7E2817B3C58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5B11E-E4DE-4B0F-A84C-F826DF8BD1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3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2559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249235"/>
              </p:ext>
            </p:extLst>
          </p:nvPr>
        </p:nvGraphicFramePr>
        <p:xfrm>
          <a:off x="146050" y="1231612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 smtClean="0"/>
              <a:t>Legal non-citizen immigrants include legal permanent residents, refugees, and temporary legal residents. Data may not total 100% due to rounding. </a:t>
            </a:r>
          </a:p>
          <a:p>
            <a:r>
              <a:rPr lang="en-US" dirty="0" smtClean="0"/>
              <a:t>SOURCE</a:t>
            </a:r>
            <a:r>
              <a:rPr lang="en-US" dirty="0"/>
              <a:t>: </a:t>
            </a:r>
            <a:r>
              <a:rPr lang="en-US" dirty="0" err="1"/>
              <a:t>KCMU</a:t>
            </a:r>
            <a:r>
              <a:rPr lang="en-US" dirty="0"/>
              <a:t>/Urban Institute analysis of March 2011 Current Population Survey, Annual Social and Economic </a:t>
            </a:r>
            <a:r>
              <a:rPr lang="en-US" dirty="0" smtClean="0"/>
              <a:t>Supplement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sz="2800" dirty="0" smtClean="0"/>
              <a:t>Immigrants as a Share of the U.S. Population and by Citizenship Status, 2011</a:t>
            </a:r>
            <a:endParaRPr lang="en-US" sz="2800" dirty="0"/>
          </a:p>
        </p:txBody>
      </p:sp>
      <p:sp>
        <p:nvSpPr>
          <p:cNvPr id="8" name="Right Brace 7"/>
          <p:cNvSpPr/>
          <p:nvPr/>
        </p:nvSpPr>
        <p:spPr>
          <a:xfrm>
            <a:off x="7006644" y="2133600"/>
            <a:ext cx="381000" cy="2286000"/>
          </a:xfrm>
          <a:prstGeom prst="rightBrace">
            <a:avLst>
              <a:gd name="adj1" fmla="val 8333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5489425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308 Million U.S. Population</a:t>
            </a:r>
            <a:endParaRPr lang="en-US" sz="2000" b="1" dirty="0" smtClean="0">
              <a:latin typeface="Meta Offc Pro"/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3036213"/>
            <a:ext cx="1600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All Immigrants</a:t>
            </a:r>
          </a:p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13.0% </a:t>
            </a:r>
          </a:p>
          <a:p>
            <a:pPr algn="ctr"/>
            <a:r>
              <a:rPr lang="en-US" sz="1600" b="1" dirty="0" smtClean="0">
                <a:latin typeface="Meta Offc Pro"/>
                <a:cs typeface="Meta Offc Pro"/>
              </a:rPr>
              <a:t>(39.9 million)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81600" y="3605599"/>
            <a:ext cx="1939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Meta Offc Pro"/>
                <a:cs typeface="Meta Offc Pro"/>
              </a:rPr>
              <a:t>Non-Citizens</a:t>
            </a:r>
          </a:p>
          <a:p>
            <a:r>
              <a:rPr lang="en-US" sz="1600" b="1" dirty="0" smtClean="0">
                <a:latin typeface="Meta Offc Pro"/>
                <a:cs typeface="Meta Offc Pro"/>
              </a:rPr>
              <a:t>(22.0 million)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2514600"/>
            <a:ext cx="2091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Meta Offc Pro"/>
                <a:cs typeface="Meta Offc Pro"/>
              </a:rPr>
              <a:t>Naturalized Citizens</a:t>
            </a:r>
          </a:p>
          <a:p>
            <a:r>
              <a:rPr lang="en-US" sz="1600" b="1" dirty="0" smtClean="0">
                <a:latin typeface="Meta Offc Pro"/>
                <a:cs typeface="Meta Offc Pro"/>
              </a:rPr>
              <a:t>(17.9 million)</a:t>
            </a:r>
          </a:p>
        </p:txBody>
      </p:sp>
    </p:spTree>
    <p:extLst>
      <p:ext uri="{BB962C8B-B14F-4D97-AF65-F5344CB8AC3E}">
        <p14:creationId xmlns:p14="http://schemas.microsoft.com/office/powerpoint/2010/main" val="364060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Immigrants as a Share of the U.S. Population and by Citizenship Status, 2011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Immigrants as a Share of the U.S. Population and by Citizenship Status, 2011</dc:title>
  <dc:creator>Jamie Firth</dc:creator>
  <cp:lastModifiedBy>Jamie Firth</cp:lastModifiedBy>
  <cp:revision>1</cp:revision>
  <dcterms:created xsi:type="dcterms:W3CDTF">2013-03-15T22:20:19Z</dcterms:created>
  <dcterms:modified xsi:type="dcterms:W3CDTF">2013-03-15T22:20:22Z</dcterms:modified>
</cp:coreProperties>
</file>