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6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21672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0"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sz="1100" dirty="0"/>
              <a:t>SOURCE: </a:t>
            </a:r>
            <a:r>
              <a:rPr lang="en-US" sz="1100" dirty="0" smtClean="0"/>
              <a:t>Kaiser Family Foundation analysis of 2010 insurer filings to the National Association of Insurance Commissioners using the Mark Farrah Associates Health Coverage Portal. The Average premium is calculated as total premium revenues in a state divided by the number of total member months. The per member per month premium is an average across adults and children, so will be lower than a premium typically to a single </a:t>
            </a:r>
            <a:r>
              <a:rPr lang="en-US" sz="1100" smtClean="0"/>
              <a:t>adult.</a:t>
            </a:r>
          </a:p>
          <a:p>
            <a:endParaRPr lang="en-US" sz="1100" smtClean="0"/>
          </a:p>
          <a:p>
            <a:r>
              <a:rPr lang="en-US" sz="1100" smtClean="0"/>
              <a:t>In </a:t>
            </a:r>
            <a:r>
              <a:rPr lang="en-US" sz="1100" dirty="0" smtClean="0"/>
              <a:t>California, premium data are not available for HMOs in the individual market. The data in this analysis come from Anthem Blue Cross’s </a:t>
            </a:r>
            <a:r>
              <a:rPr lang="en-US" sz="1100" dirty="0" err="1" smtClean="0"/>
              <a:t>Wellpoint</a:t>
            </a:r>
            <a:r>
              <a:rPr lang="en-US" sz="1100" dirty="0" smtClean="0"/>
              <a:t> plan, which represented 57% of California’s individual market enrollment in 2010. </a:t>
            </a:r>
            <a:endParaRPr lang="en-US" sz="1100" dirty="0"/>
          </a:p>
        </p:txBody>
      </p:sp>
      <p:sp>
        <p:nvSpPr>
          <p:cNvPr id="6" name="Title 5"/>
          <p:cNvSpPr>
            <a:spLocks noGrp="1"/>
          </p:cNvSpPr>
          <p:nvPr>
            <p:ph type="title"/>
          </p:nvPr>
        </p:nvSpPr>
        <p:spPr/>
        <p:txBody>
          <a:bodyPr/>
          <a:lstStyle/>
          <a:p>
            <a:r>
              <a:rPr lang="en-US" dirty="0" smtClean="0"/>
              <a:t>Health Insurance Premiums in the Individual Market in 2010</a:t>
            </a:r>
            <a:endParaRPr lang="en-US" dirty="0"/>
          </a:p>
        </p:txBody>
      </p:sp>
      <p:grpSp>
        <p:nvGrpSpPr>
          <p:cNvPr id="135" name="Group 134"/>
          <p:cNvGrpSpPr/>
          <p:nvPr/>
        </p:nvGrpSpPr>
        <p:grpSpPr>
          <a:xfrm>
            <a:off x="569084" y="1265988"/>
            <a:ext cx="8242407" cy="4211638"/>
            <a:chOff x="215793" y="1122362"/>
            <a:chExt cx="8242407" cy="4211638"/>
          </a:xfrm>
          <a:noFill/>
        </p:grpSpPr>
        <p:sp>
          <p:nvSpPr>
            <p:cNvPr id="136" name="Shape - Wyoming"/>
            <p:cNvSpPr>
              <a:spLocks noChangeAspect="1"/>
            </p:cNvSpPr>
            <p:nvPr/>
          </p:nvSpPr>
          <p:spPr bwMode="auto">
            <a:xfrm>
              <a:off x="3057417" y="2003425"/>
              <a:ext cx="896938" cy="720725"/>
            </a:xfrm>
            <a:custGeom>
              <a:avLst/>
              <a:gdLst>
                <a:gd name="T0" fmla="*/ 2147483647 w 567"/>
                <a:gd name="T1" fmla="*/ 0 h 463"/>
                <a:gd name="T2" fmla="*/ 2147483647 w 567"/>
                <a:gd name="T3" fmla="*/ 2147483647 h 463"/>
                <a:gd name="T4" fmla="*/ 0 w 567"/>
                <a:gd name="T5" fmla="*/ 2147483647 h 463"/>
                <a:gd name="T6" fmla="*/ 2147483647 w 567"/>
                <a:gd name="T7" fmla="*/ 2147483647 h 463"/>
                <a:gd name="T8" fmla="*/ 2147483647 w 567"/>
                <a:gd name="T9" fmla="*/ 2147483647 h 463"/>
                <a:gd name="T10" fmla="*/ 2147483647 w 567"/>
                <a:gd name="T11" fmla="*/ 2147483647 h 463"/>
                <a:gd name="T12" fmla="*/ 2147483647 w 567"/>
                <a:gd name="T13" fmla="*/ 0 h 463"/>
                <a:gd name="T14" fmla="*/ 0 60000 65536"/>
                <a:gd name="T15" fmla="*/ 0 60000 65536"/>
                <a:gd name="T16" fmla="*/ 0 60000 65536"/>
                <a:gd name="T17" fmla="*/ 0 60000 65536"/>
                <a:gd name="T18" fmla="*/ 0 60000 65536"/>
                <a:gd name="T19" fmla="*/ 0 60000 65536"/>
                <a:gd name="T20" fmla="*/ 0 60000 65536"/>
                <a:gd name="T21" fmla="*/ 0 w 567"/>
                <a:gd name="T22" fmla="*/ 0 h 463"/>
                <a:gd name="T23" fmla="*/ 567 w 567"/>
                <a:gd name="T24" fmla="*/ 463 h 4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7" h="463">
                  <a:moveTo>
                    <a:pt x="55" y="0"/>
                  </a:moveTo>
                  <a:lnTo>
                    <a:pt x="35" y="172"/>
                  </a:lnTo>
                  <a:lnTo>
                    <a:pt x="0" y="420"/>
                  </a:lnTo>
                  <a:lnTo>
                    <a:pt x="164" y="433"/>
                  </a:lnTo>
                  <a:lnTo>
                    <a:pt x="547" y="463"/>
                  </a:lnTo>
                  <a:lnTo>
                    <a:pt x="567" y="47"/>
                  </a:lnTo>
                  <a:lnTo>
                    <a:pt x="55" y="0"/>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37" name="Shape - West Virginia"/>
            <p:cNvSpPr>
              <a:spLocks noChangeAspect="1"/>
            </p:cNvSpPr>
            <p:nvPr/>
          </p:nvSpPr>
          <p:spPr bwMode="auto">
            <a:xfrm>
              <a:off x="6615005" y="2544762"/>
              <a:ext cx="550862" cy="566738"/>
            </a:xfrm>
            <a:custGeom>
              <a:avLst/>
              <a:gdLst>
                <a:gd name="T0" fmla="*/ 2147483647 w 349"/>
                <a:gd name="T1" fmla="*/ 2147483647 h 365"/>
                <a:gd name="T2" fmla="*/ 2147483647 w 349"/>
                <a:gd name="T3" fmla="*/ 2147483647 h 365"/>
                <a:gd name="T4" fmla="*/ 0 w 349"/>
                <a:gd name="T5" fmla="*/ 2147483647 h 365"/>
                <a:gd name="T6" fmla="*/ 2147483647 w 349"/>
                <a:gd name="T7" fmla="*/ 2147483647 h 365"/>
                <a:gd name="T8" fmla="*/ 2147483647 w 349"/>
                <a:gd name="T9" fmla="*/ 2147483647 h 365"/>
                <a:gd name="T10" fmla="*/ 2147483647 w 349"/>
                <a:gd name="T11" fmla="*/ 2147483647 h 365"/>
                <a:gd name="T12" fmla="*/ 2147483647 w 349"/>
                <a:gd name="T13" fmla="*/ 2147483647 h 365"/>
                <a:gd name="T14" fmla="*/ 2147483647 w 349"/>
                <a:gd name="T15" fmla="*/ 2147483647 h 365"/>
                <a:gd name="T16" fmla="*/ 2147483647 w 349"/>
                <a:gd name="T17" fmla="*/ 2147483647 h 365"/>
                <a:gd name="T18" fmla="*/ 2147483647 w 349"/>
                <a:gd name="T19" fmla="*/ 2147483647 h 365"/>
                <a:gd name="T20" fmla="*/ 2147483647 w 349"/>
                <a:gd name="T21" fmla="*/ 2147483647 h 365"/>
                <a:gd name="T22" fmla="*/ 2147483647 w 349"/>
                <a:gd name="T23" fmla="*/ 2147483647 h 365"/>
                <a:gd name="T24" fmla="*/ 2147483647 w 349"/>
                <a:gd name="T25" fmla="*/ 2147483647 h 365"/>
                <a:gd name="T26" fmla="*/ 2147483647 w 349"/>
                <a:gd name="T27" fmla="*/ 2147483647 h 365"/>
                <a:gd name="T28" fmla="*/ 2147483647 w 349"/>
                <a:gd name="T29" fmla="*/ 2147483647 h 365"/>
                <a:gd name="T30" fmla="*/ 2147483647 w 349"/>
                <a:gd name="T31" fmla="*/ 2147483647 h 365"/>
                <a:gd name="T32" fmla="*/ 2147483647 w 349"/>
                <a:gd name="T33" fmla="*/ 0 h 365"/>
                <a:gd name="T34" fmla="*/ 2147483647 w 349"/>
                <a:gd name="T35" fmla="*/ 2147483647 h 365"/>
                <a:gd name="T36" fmla="*/ 2147483647 w 349"/>
                <a:gd name="T37" fmla="*/ 2147483647 h 365"/>
                <a:gd name="T38" fmla="*/ 2147483647 w 349"/>
                <a:gd name="T39" fmla="*/ 2147483647 h 365"/>
                <a:gd name="T40" fmla="*/ 2147483647 w 349"/>
                <a:gd name="T41" fmla="*/ 2147483647 h 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9"/>
                <a:gd name="T64" fmla="*/ 0 h 365"/>
                <a:gd name="T65" fmla="*/ 349 w 349"/>
                <a:gd name="T66" fmla="*/ 365 h 3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9" h="365">
                  <a:moveTo>
                    <a:pt x="35" y="191"/>
                  </a:moveTo>
                  <a:lnTo>
                    <a:pt x="9" y="184"/>
                  </a:lnTo>
                  <a:lnTo>
                    <a:pt x="0" y="242"/>
                  </a:lnTo>
                  <a:lnTo>
                    <a:pt x="9" y="303"/>
                  </a:lnTo>
                  <a:lnTo>
                    <a:pt x="59" y="344"/>
                  </a:lnTo>
                  <a:lnTo>
                    <a:pt x="71" y="365"/>
                  </a:lnTo>
                  <a:lnTo>
                    <a:pt x="135" y="344"/>
                  </a:lnTo>
                  <a:lnTo>
                    <a:pt x="211" y="295"/>
                  </a:lnTo>
                  <a:lnTo>
                    <a:pt x="234" y="188"/>
                  </a:lnTo>
                  <a:lnTo>
                    <a:pt x="283" y="160"/>
                  </a:lnTo>
                  <a:lnTo>
                    <a:pt x="310" y="94"/>
                  </a:lnTo>
                  <a:lnTo>
                    <a:pt x="349" y="76"/>
                  </a:lnTo>
                  <a:lnTo>
                    <a:pt x="298" y="67"/>
                  </a:lnTo>
                  <a:lnTo>
                    <a:pt x="210" y="115"/>
                  </a:lnTo>
                  <a:lnTo>
                    <a:pt x="196" y="69"/>
                  </a:lnTo>
                  <a:lnTo>
                    <a:pt x="120" y="73"/>
                  </a:lnTo>
                  <a:lnTo>
                    <a:pt x="103" y="0"/>
                  </a:lnTo>
                  <a:lnTo>
                    <a:pt x="83" y="20"/>
                  </a:lnTo>
                  <a:lnTo>
                    <a:pt x="89" y="124"/>
                  </a:lnTo>
                  <a:lnTo>
                    <a:pt x="55" y="133"/>
                  </a:lnTo>
                  <a:lnTo>
                    <a:pt x="35" y="191"/>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95" name="Shape - Wisconsin"/>
            <p:cNvSpPr>
              <a:spLocks noChangeAspect="1"/>
            </p:cNvSpPr>
            <p:nvPr/>
          </p:nvSpPr>
          <p:spPr bwMode="auto">
            <a:xfrm>
              <a:off x="5235848" y="1692275"/>
              <a:ext cx="654050" cy="752475"/>
            </a:xfrm>
            <a:custGeom>
              <a:avLst/>
              <a:gdLst>
                <a:gd name="T0" fmla="*/ 30 w 415"/>
                <a:gd name="T1" fmla="*/ 33 h 484"/>
                <a:gd name="T2" fmla="*/ 61 w 415"/>
                <a:gd name="T3" fmla="*/ 28 h 484"/>
                <a:gd name="T4" fmla="*/ 90 w 415"/>
                <a:gd name="T5" fmla="*/ 28 h 484"/>
                <a:gd name="T6" fmla="*/ 107 w 415"/>
                <a:gd name="T7" fmla="*/ 0 h 484"/>
                <a:gd name="T8" fmla="*/ 121 w 415"/>
                <a:gd name="T9" fmla="*/ 36 h 484"/>
                <a:gd name="T10" fmla="*/ 166 w 415"/>
                <a:gd name="T11" fmla="*/ 36 h 484"/>
                <a:gd name="T12" fmla="*/ 189 w 415"/>
                <a:gd name="T13" fmla="*/ 68 h 484"/>
                <a:gd name="T14" fmla="*/ 236 w 415"/>
                <a:gd name="T15" fmla="*/ 59 h 484"/>
                <a:gd name="T16" fmla="*/ 267 w 415"/>
                <a:gd name="T17" fmla="*/ 80 h 484"/>
                <a:gd name="T18" fmla="*/ 325 w 415"/>
                <a:gd name="T19" fmla="*/ 95 h 484"/>
                <a:gd name="T20" fmla="*/ 336 w 415"/>
                <a:gd name="T21" fmla="*/ 121 h 484"/>
                <a:gd name="T22" fmla="*/ 365 w 415"/>
                <a:gd name="T23" fmla="*/ 122 h 484"/>
                <a:gd name="T24" fmla="*/ 356 w 415"/>
                <a:gd name="T25" fmla="*/ 147 h 484"/>
                <a:gd name="T26" fmla="*/ 367 w 415"/>
                <a:gd name="T27" fmla="*/ 176 h 484"/>
                <a:gd name="T28" fmla="*/ 347 w 415"/>
                <a:gd name="T29" fmla="*/ 211 h 484"/>
                <a:gd name="T30" fmla="*/ 361 w 415"/>
                <a:gd name="T31" fmla="*/ 219 h 484"/>
                <a:gd name="T32" fmla="*/ 394 w 415"/>
                <a:gd name="T33" fmla="*/ 180 h 484"/>
                <a:gd name="T34" fmla="*/ 392 w 415"/>
                <a:gd name="T35" fmla="*/ 167 h 484"/>
                <a:gd name="T36" fmla="*/ 406 w 415"/>
                <a:gd name="T37" fmla="*/ 161 h 484"/>
                <a:gd name="T38" fmla="*/ 415 w 415"/>
                <a:gd name="T39" fmla="*/ 180 h 484"/>
                <a:gd name="T40" fmla="*/ 389 w 415"/>
                <a:gd name="T41" fmla="*/ 207 h 484"/>
                <a:gd name="T42" fmla="*/ 379 w 415"/>
                <a:gd name="T43" fmla="*/ 268 h 484"/>
                <a:gd name="T44" fmla="*/ 379 w 415"/>
                <a:gd name="T45" fmla="*/ 371 h 484"/>
                <a:gd name="T46" fmla="*/ 394 w 415"/>
                <a:gd name="T47" fmla="*/ 389 h 484"/>
                <a:gd name="T48" fmla="*/ 388 w 415"/>
                <a:gd name="T49" fmla="*/ 453 h 484"/>
                <a:gd name="T50" fmla="*/ 191 w 415"/>
                <a:gd name="T51" fmla="*/ 484 h 484"/>
                <a:gd name="T52" fmla="*/ 142 w 415"/>
                <a:gd name="T53" fmla="*/ 454 h 484"/>
                <a:gd name="T54" fmla="*/ 152 w 415"/>
                <a:gd name="T55" fmla="*/ 416 h 484"/>
                <a:gd name="T56" fmla="*/ 128 w 415"/>
                <a:gd name="T57" fmla="*/ 374 h 484"/>
                <a:gd name="T58" fmla="*/ 107 w 415"/>
                <a:gd name="T59" fmla="*/ 322 h 484"/>
                <a:gd name="T60" fmla="*/ 52 w 415"/>
                <a:gd name="T61" fmla="*/ 270 h 484"/>
                <a:gd name="T62" fmla="*/ 18 w 415"/>
                <a:gd name="T63" fmla="*/ 270 h 484"/>
                <a:gd name="T64" fmla="*/ 18 w 415"/>
                <a:gd name="T65" fmla="*/ 198 h 484"/>
                <a:gd name="T66" fmla="*/ 0 w 415"/>
                <a:gd name="T67" fmla="*/ 171 h 484"/>
                <a:gd name="T68" fmla="*/ 39 w 415"/>
                <a:gd name="T69" fmla="*/ 130 h 484"/>
                <a:gd name="T70" fmla="*/ 30 w 415"/>
                <a:gd name="T71" fmla="*/ 33 h 48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15"/>
                <a:gd name="T109" fmla="*/ 0 h 484"/>
                <a:gd name="T110" fmla="*/ 415 w 415"/>
                <a:gd name="T111" fmla="*/ 484 h 48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15" h="484">
                  <a:moveTo>
                    <a:pt x="30" y="33"/>
                  </a:moveTo>
                  <a:lnTo>
                    <a:pt x="61" y="28"/>
                  </a:lnTo>
                  <a:lnTo>
                    <a:pt x="90" y="28"/>
                  </a:lnTo>
                  <a:lnTo>
                    <a:pt x="107" y="0"/>
                  </a:lnTo>
                  <a:lnTo>
                    <a:pt x="121" y="36"/>
                  </a:lnTo>
                  <a:lnTo>
                    <a:pt x="166" y="36"/>
                  </a:lnTo>
                  <a:lnTo>
                    <a:pt x="189" y="68"/>
                  </a:lnTo>
                  <a:lnTo>
                    <a:pt x="236" y="59"/>
                  </a:lnTo>
                  <a:lnTo>
                    <a:pt x="267" y="80"/>
                  </a:lnTo>
                  <a:lnTo>
                    <a:pt x="325" y="95"/>
                  </a:lnTo>
                  <a:lnTo>
                    <a:pt x="336" y="121"/>
                  </a:lnTo>
                  <a:lnTo>
                    <a:pt x="365" y="122"/>
                  </a:lnTo>
                  <a:lnTo>
                    <a:pt x="356" y="147"/>
                  </a:lnTo>
                  <a:lnTo>
                    <a:pt x="367" y="176"/>
                  </a:lnTo>
                  <a:lnTo>
                    <a:pt x="347" y="211"/>
                  </a:lnTo>
                  <a:lnTo>
                    <a:pt x="361" y="219"/>
                  </a:lnTo>
                  <a:lnTo>
                    <a:pt x="394" y="180"/>
                  </a:lnTo>
                  <a:lnTo>
                    <a:pt x="392" y="167"/>
                  </a:lnTo>
                  <a:lnTo>
                    <a:pt x="406" y="161"/>
                  </a:lnTo>
                  <a:lnTo>
                    <a:pt x="415" y="180"/>
                  </a:lnTo>
                  <a:lnTo>
                    <a:pt x="389" y="207"/>
                  </a:lnTo>
                  <a:lnTo>
                    <a:pt x="379" y="268"/>
                  </a:lnTo>
                  <a:lnTo>
                    <a:pt x="379" y="371"/>
                  </a:lnTo>
                  <a:lnTo>
                    <a:pt x="394" y="389"/>
                  </a:lnTo>
                  <a:lnTo>
                    <a:pt x="388" y="453"/>
                  </a:lnTo>
                  <a:lnTo>
                    <a:pt x="191" y="484"/>
                  </a:lnTo>
                  <a:lnTo>
                    <a:pt x="142" y="454"/>
                  </a:lnTo>
                  <a:lnTo>
                    <a:pt x="152" y="416"/>
                  </a:lnTo>
                  <a:lnTo>
                    <a:pt x="128" y="374"/>
                  </a:lnTo>
                  <a:lnTo>
                    <a:pt x="107" y="322"/>
                  </a:lnTo>
                  <a:lnTo>
                    <a:pt x="52" y="270"/>
                  </a:lnTo>
                  <a:lnTo>
                    <a:pt x="18" y="270"/>
                  </a:lnTo>
                  <a:lnTo>
                    <a:pt x="18" y="198"/>
                  </a:lnTo>
                  <a:lnTo>
                    <a:pt x="0" y="171"/>
                  </a:lnTo>
                  <a:lnTo>
                    <a:pt x="39" y="130"/>
                  </a:lnTo>
                  <a:lnTo>
                    <a:pt x="30" y="33"/>
                  </a:lnTo>
                  <a:close/>
                </a:path>
              </a:pathLst>
            </a:custGeom>
            <a:solidFill>
              <a:schemeClr val="accent4"/>
            </a:solidFill>
            <a:ln w="19050">
              <a:solidFill>
                <a:srgbClr val="000000"/>
              </a:solidFill>
              <a:prstDash val="solid"/>
              <a:round/>
              <a:headEnd/>
              <a:tailEnd/>
            </a:ln>
          </p:spPr>
          <p:txBody>
            <a:bodyPr/>
            <a:lstStyle/>
            <a:p>
              <a:pPr>
                <a:defRPr/>
              </a:pPr>
              <a:endParaRPr lang="en-US" sz="1300">
                <a:latin typeface="+mj-lt"/>
              </a:endParaRPr>
            </a:p>
          </p:txBody>
        </p:sp>
        <p:sp>
          <p:nvSpPr>
            <p:cNvPr id="138" name="Shape - Washington"/>
            <p:cNvSpPr>
              <a:spLocks noChangeAspect="1"/>
            </p:cNvSpPr>
            <p:nvPr/>
          </p:nvSpPr>
          <p:spPr bwMode="auto">
            <a:xfrm>
              <a:off x="1733442" y="1152525"/>
              <a:ext cx="835025" cy="603250"/>
            </a:xfrm>
            <a:custGeom>
              <a:avLst/>
              <a:gdLst>
                <a:gd name="T0" fmla="*/ 2147483647 w 530"/>
                <a:gd name="T1" fmla="*/ 0 h 389"/>
                <a:gd name="T2" fmla="*/ 2147483647 w 530"/>
                <a:gd name="T3" fmla="*/ 2147483647 h 389"/>
                <a:gd name="T4" fmla="*/ 2147483647 w 530"/>
                <a:gd name="T5" fmla="*/ 2147483647 h 389"/>
                <a:gd name="T6" fmla="*/ 2147483647 w 530"/>
                <a:gd name="T7" fmla="*/ 2147483647 h 389"/>
                <a:gd name="T8" fmla="*/ 2147483647 w 530"/>
                <a:gd name="T9" fmla="*/ 2147483647 h 389"/>
                <a:gd name="T10" fmla="*/ 2147483647 w 530"/>
                <a:gd name="T11" fmla="*/ 2147483647 h 389"/>
                <a:gd name="T12" fmla="*/ 2147483647 w 530"/>
                <a:gd name="T13" fmla="*/ 2147483647 h 389"/>
                <a:gd name="T14" fmla="*/ 2147483647 w 530"/>
                <a:gd name="T15" fmla="*/ 2147483647 h 389"/>
                <a:gd name="T16" fmla="*/ 2147483647 w 530"/>
                <a:gd name="T17" fmla="*/ 2147483647 h 389"/>
                <a:gd name="T18" fmla="*/ 2147483647 w 530"/>
                <a:gd name="T19" fmla="*/ 2147483647 h 389"/>
                <a:gd name="T20" fmla="*/ 2147483647 w 530"/>
                <a:gd name="T21" fmla="*/ 2147483647 h 389"/>
                <a:gd name="T22" fmla="*/ 2147483647 w 530"/>
                <a:gd name="T23" fmla="*/ 2147483647 h 389"/>
                <a:gd name="T24" fmla="*/ 2147483647 w 530"/>
                <a:gd name="T25" fmla="*/ 2147483647 h 389"/>
                <a:gd name="T26" fmla="*/ 2147483647 w 530"/>
                <a:gd name="T27" fmla="*/ 2147483647 h 389"/>
                <a:gd name="T28" fmla="*/ 2147483647 w 530"/>
                <a:gd name="T29" fmla="*/ 2147483647 h 389"/>
                <a:gd name="T30" fmla="*/ 2147483647 w 530"/>
                <a:gd name="T31" fmla="*/ 2147483647 h 389"/>
                <a:gd name="T32" fmla="*/ 2147483647 w 530"/>
                <a:gd name="T33" fmla="*/ 2147483647 h 389"/>
                <a:gd name="T34" fmla="*/ 2147483647 w 530"/>
                <a:gd name="T35" fmla="*/ 2147483647 h 389"/>
                <a:gd name="T36" fmla="*/ 2147483647 w 530"/>
                <a:gd name="T37" fmla="*/ 2147483647 h 389"/>
                <a:gd name="T38" fmla="*/ 2147483647 w 530"/>
                <a:gd name="T39" fmla="*/ 2147483647 h 389"/>
                <a:gd name="T40" fmla="*/ 0 w 530"/>
                <a:gd name="T41" fmla="*/ 2147483647 h 389"/>
                <a:gd name="T42" fmla="*/ 2147483647 w 530"/>
                <a:gd name="T43" fmla="*/ 2147483647 h 389"/>
                <a:gd name="T44" fmla="*/ 2147483647 w 530"/>
                <a:gd name="T45" fmla="*/ 2147483647 h 389"/>
                <a:gd name="T46" fmla="*/ 2147483647 w 530"/>
                <a:gd name="T47" fmla="*/ 2147483647 h 389"/>
                <a:gd name="T48" fmla="*/ 2147483647 w 530"/>
                <a:gd name="T49" fmla="*/ 2147483647 h 389"/>
                <a:gd name="T50" fmla="*/ 2147483647 w 530"/>
                <a:gd name="T51" fmla="*/ 2147483647 h 389"/>
                <a:gd name="T52" fmla="*/ 2147483647 w 530"/>
                <a:gd name="T53" fmla="*/ 2147483647 h 389"/>
                <a:gd name="T54" fmla="*/ 2147483647 w 530"/>
                <a:gd name="T55" fmla="*/ 2147483647 h 389"/>
                <a:gd name="T56" fmla="*/ 2147483647 w 530"/>
                <a:gd name="T57" fmla="*/ 2147483647 h 389"/>
                <a:gd name="T58" fmla="*/ 2147483647 w 530"/>
                <a:gd name="T59" fmla="*/ 2147483647 h 389"/>
                <a:gd name="T60" fmla="*/ 2147483647 w 530"/>
                <a:gd name="T61" fmla="*/ 2147483647 h 389"/>
                <a:gd name="T62" fmla="*/ 2147483647 w 530"/>
                <a:gd name="T63" fmla="*/ 2147483647 h 389"/>
                <a:gd name="T64" fmla="*/ 2147483647 w 530"/>
                <a:gd name="T65" fmla="*/ 2147483647 h 389"/>
                <a:gd name="T66" fmla="*/ 2147483647 w 530"/>
                <a:gd name="T67" fmla="*/ 2147483647 h 389"/>
                <a:gd name="T68" fmla="*/ 2147483647 w 530"/>
                <a:gd name="T69" fmla="*/ 2147483647 h 389"/>
                <a:gd name="T70" fmla="*/ 2147483647 w 530"/>
                <a:gd name="T71" fmla="*/ 2147483647 h 389"/>
                <a:gd name="T72" fmla="*/ 2147483647 w 530"/>
                <a:gd name="T73" fmla="*/ 2147483647 h 389"/>
                <a:gd name="T74" fmla="*/ 2147483647 w 530"/>
                <a:gd name="T75" fmla="*/ 0 h 38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30"/>
                <a:gd name="T115" fmla="*/ 0 h 389"/>
                <a:gd name="T116" fmla="*/ 530 w 530"/>
                <a:gd name="T117" fmla="*/ 389 h 38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30" h="389">
                  <a:moveTo>
                    <a:pt x="134" y="0"/>
                  </a:moveTo>
                  <a:lnTo>
                    <a:pt x="243" y="30"/>
                  </a:lnTo>
                  <a:lnTo>
                    <a:pt x="326" y="49"/>
                  </a:lnTo>
                  <a:lnTo>
                    <a:pt x="366" y="58"/>
                  </a:lnTo>
                  <a:lnTo>
                    <a:pt x="408" y="64"/>
                  </a:lnTo>
                  <a:lnTo>
                    <a:pt x="463" y="74"/>
                  </a:lnTo>
                  <a:lnTo>
                    <a:pt x="530" y="86"/>
                  </a:lnTo>
                  <a:lnTo>
                    <a:pt x="487" y="389"/>
                  </a:lnTo>
                  <a:lnTo>
                    <a:pt x="281" y="345"/>
                  </a:lnTo>
                  <a:lnTo>
                    <a:pt x="253" y="365"/>
                  </a:lnTo>
                  <a:lnTo>
                    <a:pt x="216" y="335"/>
                  </a:lnTo>
                  <a:lnTo>
                    <a:pt x="183" y="365"/>
                  </a:lnTo>
                  <a:lnTo>
                    <a:pt x="153" y="339"/>
                  </a:lnTo>
                  <a:lnTo>
                    <a:pt x="68" y="335"/>
                  </a:lnTo>
                  <a:lnTo>
                    <a:pt x="80" y="286"/>
                  </a:lnTo>
                  <a:lnTo>
                    <a:pt x="19" y="281"/>
                  </a:lnTo>
                  <a:lnTo>
                    <a:pt x="13" y="253"/>
                  </a:lnTo>
                  <a:lnTo>
                    <a:pt x="25" y="223"/>
                  </a:lnTo>
                  <a:lnTo>
                    <a:pt x="10" y="196"/>
                  </a:lnTo>
                  <a:lnTo>
                    <a:pt x="11" y="120"/>
                  </a:lnTo>
                  <a:lnTo>
                    <a:pt x="0" y="62"/>
                  </a:lnTo>
                  <a:lnTo>
                    <a:pt x="7" y="40"/>
                  </a:lnTo>
                  <a:lnTo>
                    <a:pt x="34" y="49"/>
                  </a:lnTo>
                  <a:lnTo>
                    <a:pt x="62" y="83"/>
                  </a:lnTo>
                  <a:lnTo>
                    <a:pt x="114" y="91"/>
                  </a:lnTo>
                  <a:lnTo>
                    <a:pt x="128" y="119"/>
                  </a:lnTo>
                  <a:lnTo>
                    <a:pt x="102" y="119"/>
                  </a:lnTo>
                  <a:lnTo>
                    <a:pt x="99" y="143"/>
                  </a:lnTo>
                  <a:lnTo>
                    <a:pt x="114" y="146"/>
                  </a:lnTo>
                  <a:lnTo>
                    <a:pt x="120" y="170"/>
                  </a:lnTo>
                  <a:lnTo>
                    <a:pt x="89" y="187"/>
                  </a:lnTo>
                  <a:lnTo>
                    <a:pt x="89" y="204"/>
                  </a:lnTo>
                  <a:lnTo>
                    <a:pt x="125" y="204"/>
                  </a:lnTo>
                  <a:lnTo>
                    <a:pt x="134" y="162"/>
                  </a:lnTo>
                  <a:lnTo>
                    <a:pt x="161" y="137"/>
                  </a:lnTo>
                  <a:lnTo>
                    <a:pt x="128" y="71"/>
                  </a:lnTo>
                  <a:lnTo>
                    <a:pt x="149" y="50"/>
                  </a:lnTo>
                  <a:lnTo>
                    <a:pt x="134"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grpSp>
          <p:nvGrpSpPr>
            <p:cNvPr id="139" name="Shape - Virginia"/>
            <p:cNvGrpSpPr>
              <a:grpSpLocks/>
            </p:cNvGrpSpPr>
            <p:nvPr/>
          </p:nvGrpSpPr>
          <p:grpSpPr bwMode="auto">
            <a:xfrm>
              <a:off x="6546742" y="2663825"/>
              <a:ext cx="1009650" cy="596900"/>
              <a:chOff x="3911" y="1540"/>
              <a:chExt cx="636" cy="376"/>
            </a:xfrm>
            <a:grpFill/>
          </p:grpSpPr>
          <p:sp>
            <p:nvSpPr>
              <p:cNvPr id="260" name="Freeform 65"/>
              <p:cNvSpPr>
                <a:spLocks noChangeAspect="1"/>
              </p:cNvSpPr>
              <p:nvPr/>
            </p:nvSpPr>
            <p:spPr bwMode="auto">
              <a:xfrm>
                <a:off x="3911" y="1540"/>
                <a:ext cx="613" cy="376"/>
              </a:xfrm>
              <a:custGeom>
                <a:avLst/>
                <a:gdLst>
                  <a:gd name="T0" fmla="*/ 102 w 616"/>
                  <a:gd name="T1" fmla="*/ 253 h 383"/>
                  <a:gd name="T2" fmla="*/ 84 w 616"/>
                  <a:gd name="T3" fmla="*/ 290 h 383"/>
                  <a:gd name="T4" fmla="*/ 59 w 616"/>
                  <a:gd name="T5" fmla="*/ 300 h 383"/>
                  <a:gd name="T6" fmla="*/ 57 w 616"/>
                  <a:gd name="T7" fmla="*/ 325 h 383"/>
                  <a:gd name="T8" fmla="*/ 3 w 616"/>
                  <a:gd name="T9" fmla="*/ 343 h 383"/>
                  <a:gd name="T10" fmla="*/ 0 w 616"/>
                  <a:gd name="T11" fmla="*/ 362 h 383"/>
                  <a:gd name="T12" fmla="*/ 144 w 616"/>
                  <a:gd name="T13" fmla="*/ 339 h 383"/>
                  <a:gd name="T14" fmla="*/ 406 w 616"/>
                  <a:gd name="T15" fmla="*/ 287 h 383"/>
                  <a:gd name="T16" fmla="*/ 607 w 616"/>
                  <a:gd name="T17" fmla="*/ 240 h 383"/>
                  <a:gd name="T18" fmla="*/ 607 w 616"/>
                  <a:gd name="T19" fmla="*/ 203 h 383"/>
                  <a:gd name="T20" fmla="*/ 585 w 616"/>
                  <a:gd name="T21" fmla="*/ 191 h 383"/>
                  <a:gd name="T22" fmla="*/ 567 w 616"/>
                  <a:gd name="T23" fmla="*/ 210 h 383"/>
                  <a:gd name="T24" fmla="*/ 556 w 616"/>
                  <a:gd name="T25" fmla="*/ 161 h 383"/>
                  <a:gd name="T26" fmla="*/ 567 w 616"/>
                  <a:gd name="T27" fmla="*/ 118 h 383"/>
                  <a:gd name="T28" fmla="*/ 494 w 616"/>
                  <a:gd name="T29" fmla="*/ 84 h 383"/>
                  <a:gd name="T30" fmla="*/ 442 w 616"/>
                  <a:gd name="T31" fmla="*/ 93 h 383"/>
                  <a:gd name="T32" fmla="*/ 440 w 616"/>
                  <a:gd name="T33" fmla="*/ 27 h 383"/>
                  <a:gd name="T34" fmla="*/ 387 w 616"/>
                  <a:gd name="T35" fmla="*/ 0 h 383"/>
                  <a:gd name="T36" fmla="*/ 346 w 616"/>
                  <a:gd name="T37" fmla="*/ 17 h 383"/>
                  <a:gd name="T38" fmla="*/ 319 w 616"/>
                  <a:gd name="T39" fmla="*/ 80 h 383"/>
                  <a:gd name="T40" fmla="*/ 275 w 616"/>
                  <a:gd name="T41" fmla="*/ 105 h 383"/>
                  <a:gd name="T42" fmla="*/ 255 w 616"/>
                  <a:gd name="T43" fmla="*/ 204 h 383"/>
                  <a:gd name="T44" fmla="*/ 178 w 616"/>
                  <a:gd name="T45" fmla="*/ 253 h 383"/>
                  <a:gd name="T46" fmla="*/ 115 w 616"/>
                  <a:gd name="T47" fmla="*/ 274 h 383"/>
                  <a:gd name="T48" fmla="*/ 102 w 616"/>
                  <a:gd name="T49" fmla="*/ 253 h 3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6"/>
                  <a:gd name="T76" fmla="*/ 0 h 383"/>
                  <a:gd name="T77" fmla="*/ 616 w 616"/>
                  <a:gd name="T78" fmla="*/ 383 h 38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6" h="383">
                    <a:moveTo>
                      <a:pt x="102" y="268"/>
                    </a:moveTo>
                    <a:lnTo>
                      <a:pt x="84" y="307"/>
                    </a:lnTo>
                    <a:lnTo>
                      <a:pt x="59" y="318"/>
                    </a:lnTo>
                    <a:lnTo>
                      <a:pt x="57" y="343"/>
                    </a:lnTo>
                    <a:lnTo>
                      <a:pt x="3" y="362"/>
                    </a:lnTo>
                    <a:lnTo>
                      <a:pt x="0" y="383"/>
                    </a:lnTo>
                    <a:lnTo>
                      <a:pt x="147" y="358"/>
                    </a:lnTo>
                    <a:lnTo>
                      <a:pt x="412" y="303"/>
                    </a:lnTo>
                    <a:lnTo>
                      <a:pt x="616" y="254"/>
                    </a:lnTo>
                    <a:lnTo>
                      <a:pt x="616" y="215"/>
                    </a:lnTo>
                    <a:lnTo>
                      <a:pt x="594" y="203"/>
                    </a:lnTo>
                    <a:lnTo>
                      <a:pt x="576" y="222"/>
                    </a:lnTo>
                    <a:lnTo>
                      <a:pt x="565" y="170"/>
                    </a:lnTo>
                    <a:lnTo>
                      <a:pt x="576" y="124"/>
                    </a:lnTo>
                    <a:lnTo>
                      <a:pt x="500" y="90"/>
                    </a:lnTo>
                    <a:lnTo>
                      <a:pt x="448" y="99"/>
                    </a:lnTo>
                    <a:lnTo>
                      <a:pt x="446" y="27"/>
                    </a:lnTo>
                    <a:lnTo>
                      <a:pt x="393" y="0"/>
                    </a:lnTo>
                    <a:lnTo>
                      <a:pt x="352" y="17"/>
                    </a:lnTo>
                    <a:lnTo>
                      <a:pt x="325" y="84"/>
                    </a:lnTo>
                    <a:lnTo>
                      <a:pt x="278" y="111"/>
                    </a:lnTo>
                    <a:lnTo>
                      <a:pt x="258" y="216"/>
                    </a:lnTo>
                    <a:lnTo>
                      <a:pt x="181" y="268"/>
                    </a:lnTo>
                    <a:lnTo>
                      <a:pt x="118" y="289"/>
                    </a:lnTo>
                    <a:lnTo>
                      <a:pt x="102" y="268"/>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61" name="Freeform 66"/>
              <p:cNvSpPr>
                <a:spLocks noChangeAspect="1"/>
              </p:cNvSpPr>
              <p:nvPr/>
            </p:nvSpPr>
            <p:spPr bwMode="auto">
              <a:xfrm>
                <a:off x="4506" y="1634"/>
                <a:ext cx="41" cy="69"/>
              </a:xfrm>
              <a:custGeom>
                <a:avLst/>
                <a:gdLst>
                  <a:gd name="T0" fmla="*/ 0 w 42"/>
                  <a:gd name="T1" fmla="*/ 6 h 71"/>
                  <a:gd name="T2" fmla="*/ 39 w 42"/>
                  <a:gd name="T3" fmla="*/ 0 h 71"/>
                  <a:gd name="T4" fmla="*/ 18 w 42"/>
                  <a:gd name="T5" fmla="*/ 65 h 71"/>
                  <a:gd name="T6" fmla="*/ 2 w 42"/>
                  <a:gd name="T7" fmla="*/ 64 h 71"/>
                  <a:gd name="T8" fmla="*/ 0 w 42"/>
                  <a:gd name="T9" fmla="*/ 6 h 71"/>
                  <a:gd name="T10" fmla="*/ 0 60000 65536"/>
                  <a:gd name="T11" fmla="*/ 0 60000 65536"/>
                  <a:gd name="T12" fmla="*/ 0 60000 65536"/>
                  <a:gd name="T13" fmla="*/ 0 60000 65536"/>
                  <a:gd name="T14" fmla="*/ 0 60000 65536"/>
                  <a:gd name="T15" fmla="*/ 0 w 42"/>
                  <a:gd name="T16" fmla="*/ 0 h 71"/>
                  <a:gd name="T17" fmla="*/ 42 w 42"/>
                  <a:gd name="T18" fmla="*/ 71 h 71"/>
                </a:gdLst>
                <a:ahLst/>
                <a:cxnLst>
                  <a:cxn ang="T10">
                    <a:pos x="T0" y="T1"/>
                  </a:cxn>
                  <a:cxn ang="T11">
                    <a:pos x="T2" y="T3"/>
                  </a:cxn>
                  <a:cxn ang="T12">
                    <a:pos x="T4" y="T5"/>
                  </a:cxn>
                  <a:cxn ang="T13">
                    <a:pos x="T6" y="T7"/>
                  </a:cxn>
                  <a:cxn ang="T14">
                    <a:pos x="T8" y="T9"/>
                  </a:cxn>
                </a:cxnLst>
                <a:rect l="T15" t="T16" r="T17" b="T18"/>
                <a:pathLst>
                  <a:path w="42" h="71">
                    <a:moveTo>
                      <a:pt x="0" y="6"/>
                    </a:moveTo>
                    <a:lnTo>
                      <a:pt x="42" y="0"/>
                    </a:lnTo>
                    <a:lnTo>
                      <a:pt x="18" y="71"/>
                    </a:lnTo>
                    <a:lnTo>
                      <a:pt x="2" y="70"/>
                    </a:lnTo>
                    <a:lnTo>
                      <a:pt x="0" y="6"/>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grpSp>
        <p:sp>
          <p:nvSpPr>
            <p:cNvPr id="140" name="Shape - Vermont"/>
            <p:cNvSpPr>
              <a:spLocks noChangeAspect="1"/>
            </p:cNvSpPr>
            <p:nvPr/>
          </p:nvSpPr>
          <p:spPr bwMode="auto">
            <a:xfrm>
              <a:off x="7442092" y="1598612"/>
              <a:ext cx="220663" cy="401638"/>
            </a:xfrm>
            <a:custGeom>
              <a:avLst/>
              <a:gdLst>
                <a:gd name="T0" fmla="*/ 0 w 139"/>
                <a:gd name="T1" fmla="*/ 2147483647 h 257"/>
                <a:gd name="T2" fmla="*/ 2147483647 w 139"/>
                <a:gd name="T3" fmla="*/ 0 h 257"/>
                <a:gd name="T4" fmla="*/ 2147483647 w 139"/>
                <a:gd name="T5" fmla="*/ 2147483647 h 257"/>
                <a:gd name="T6" fmla="*/ 2147483647 w 139"/>
                <a:gd name="T7" fmla="*/ 2147483647 h 257"/>
                <a:gd name="T8" fmla="*/ 2147483647 w 139"/>
                <a:gd name="T9" fmla="*/ 2147483647 h 257"/>
                <a:gd name="T10" fmla="*/ 2147483647 w 139"/>
                <a:gd name="T11" fmla="*/ 2147483647 h 257"/>
                <a:gd name="T12" fmla="*/ 2147483647 w 139"/>
                <a:gd name="T13" fmla="*/ 2147483647 h 257"/>
                <a:gd name="T14" fmla="*/ 2147483647 w 139"/>
                <a:gd name="T15" fmla="*/ 2147483647 h 257"/>
                <a:gd name="T16" fmla="*/ 2147483647 w 139"/>
                <a:gd name="T17" fmla="*/ 2147483647 h 257"/>
                <a:gd name="T18" fmla="*/ 0 w 139"/>
                <a:gd name="T19" fmla="*/ 2147483647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9"/>
                <a:gd name="T31" fmla="*/ 0 h 257"/>
                <a:gd name="T32" fmla="*/ 139 w 139"/>
                <a:gd name="T33" fmla="*/ 257 h 2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9" h="257">
                  <a:moveTo>
                    <a:pt x="0" y="27"/>
                  </a:moveTo>
                  <a:lnTo>
                    <a:pt x="102" y="0"/>
                  </a:lnTo>
                  <a:lnTo>
                    <a:pt x="139" y="70"/>
                  </a:lnTo>
                  <a:lnTo>
                    <a:pt x="120" y="88"/>
                  </a:lnTo>
                  <a:lnTo>
                    <a:pt x="127" y="243"/>
                  </a:lnTo>
                  <a:lnTo>
                    <a:pt x="69" y="257"/>
                  </a:lnTo>
                  <a:lnTo>
                    <a:pt x="41" y="193"/>
                  </a:lnTo>
                  <a:lnTo>
                    <a:pt x="39" y="117"/>
                  </a:lnTo>
                  <a:lnTo>
                    <a:pt x="14" y="94"/>
                  </a:lnTo>
                  <a:lnTo>
                    <a:pt x="0" y="27"/>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41" name="Shape - Utah"/>
            <p:cNvSpPr>
              <a:spLocks noChangeAspect="1"/>
            </p:cNvSpPr>
            <p:nvPr/>
          </p:nvSpPr>
          <p:spPr bwMode="auto">
            <a:xfrm>
              <a:off x="2620855" y="2436812"/>
              <a:ext cx="693737" cy="885825"/>
            </a:xfrm>
            <a:custGeom>
              <a:avLst/>
              <a:gdLst>
                <a:gd name="T0" fmla="*/ 2147483647 w 441"/>
                <a:gd name="T1" fmla="*/ 0 h 569"/>
                <a:gd name="T2" fmla="*/ 2147483647 w 441"/>
                <a:gd name="T3" fmla="*/ 2147483647 h 569"/>
                <a:gd name="T4" fmla="*/ 2147483647 w 441"/>
                <a:gd name="T5" fmla="*/ 2147483647 h 569"/>
                <a:gd name="T6" fmla="*/ 2147483647 w 441"/>
                <a:gd name="T7" fmla="*/ 2147483647 h 569"/>
                <a:gd name="T8" fmla="*/ 2147483647 w 441"/>
                <a:gd name="T9" fmla="*/ 2147483647 h 569"/>
                <a:gd name="T10" fmla="*/ 0 w 441"/>
                <a:gd name="T11" fmla="*/ 2147483647 h 569"/>
                <a:gd name="T12" fmla="*/ 2147483647 w 441"/>
                <a:gd name="T13" fmla="*/ 2147483647 h 569"/>
                <a:gd name="T14" fmla="*/ 2147483647 w 441"/>
                <a:gd name="T15" fmla="*/ 0 h 569"/>
                <a:gd name="T16" fmla="*/ 0 60000 65536"/>
                <a:gd name="T17" fmla="*/ 0 60000 65536"/>
                <a:gd name="T18" fmla="*/ 0 60000 65536"/>
                <a:gd name="T19" fmla="*/ 0 60000 65536"/>
                <a:gd name="T20" fmla="*/ 0 60000 65536"/>
                <a:gd name="T21" fmla="*/ 0 60000 65536"/>
                <a:gd name="T22" fmla="*/ 0 60000 65536"/>
                <a:gd name="T23" fmla="*/ 0 60000 65536"/>
                <a:gd name="T24" fmla="*/ 0 w 441"/>
                <a:gd name="T25" fmla="*/ 0 h 569"/>
                <a:gd name="T26" fmla="*/ 441 w 441"/>
                <a:gd name="T27" fmla="*/ 569 h 5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1" h="569">
                  <a:moveTo>
                    <a:pt x="82" y="0"/>
                  </a:moveTo>
                  <a:lnTo>
                    <a:pt x="298" y="30"/>
                  </a:lnTo>
                  <a:lnTo>
                    <a:pt x="283" y="139"/>
                  </a:lnTo>
                  <a:lnTo>
                    <a:pt x="441" y="154"/>
                  </a:lnTo>
                  <a:lnTo>
                    <a:pt x="398" y="569"/>
                  </a:lnTo>
                  <a:lnTo>
                    <a:pt x="0" y="526"/>
                  </a:lnTo>
                  <a:lnTo>
                    <a:pt x="40" y="261"/>
                  </a:lnTo>
                  <a:lnTo>
                    <a:pt x="82"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42" name="Shape - Texas"/>
            <p:cNvSpPr>
              <a:spLocks noChangeAspect="1"/>
            </p:cNvSpPr>
            <p:nvPr/>
          </p:nvSpPr>
          <p:spPr bwMode="auto">
            <a:xfrm>
              <a:off x="3495567" y="3443287"/>
              <a:ext cx="1816100" cy="1662113"/>
            </a:xfrm>
            <a:custGeom>
              <a:avLst/>
              <a:gdLst>
                <a:gd name="T0" fmla="*/ 2147483647 w 1152"/>
                <a:gd name="T1" fmla="*/ 0 h 1067"/>
                <a:gd name="T2" fmla="*/ 2147483647 w 1152"/>
                <a:gd name="T3" fmla="*/ 2147483647 h 1067"/>
                <a:gd name="T4" fmla="*/ 2147483647 w 1152"/>
                <a:gd name="T5" fmla="*/ 2147483647 h 1067"/>
                <a:gd name="T6" fmla="*/ 2147483647 w 1152"/>
                <a:gd name="T7" fmla="*/ 2147483647 h 1067"/>
                <a:gd name="T8" fmla="*/ 2147483647 w 1152"/>
                <a:gd name="T9" fmla="*/ 2147483647 h 1067"/>
                <a:gd name="T10" fmla="*/ 2147483647 w 1152"/>
                <a:gd name="T11" fmla="*/ 2147483647 h 1067"/>
                <a:gd name="T12" fmla="*/ 2147483647 w 1152"/>
                <a:gd name="T13" fmla="*/ 2147483647 h 1067"/>
                <a:gd name="T14" fmla="*/ 2147483647 w 1152"/>
                <a:gd name="T15" fmla="*/ 2147483647 h 1067"/>
                <a:gd name="T16" fmla="*/ 2147483647 w 1152"/>
                <a:gd name="T17" fmla="*/ 2147483647 h 1067"/>
                <a:gd name="T18" fmla="*/ 2147483647 w 1152"/>
                <a:gd name="T19" fmla="*/ 2147483647 h 1067"/>
                <a:gd name="T20" fmla="*/ 2147483647 w 1152"/>
                <a:gd name="T21" fmla="*/ 2147483647 h 1067"/>
                <a:gd name="T22" fmla="*/ 2147483647 w 1152"/>
                <a:gd name="T23" fmla="*/ 2147483647 h 1067"/>
                <a:gd name="T24" fmla="*/ 2147483647 w 1152"/>
                <a:gd name="T25" fmla="*/ 2147483647 h 1067"/>
                <a:gd name="T26" fmla="*/ 2147483647 w 1152"/>
                <a:gd name="T27" fmla="*/ 2147483647 h 1067"/>
                <a:gd name="T28" fmla="*/ 2147483647 w 1152"/>
                <a:gd name="T29" fmla="*/ 2147483647 h 1067"/>
                <a:gd name="T30" fmla="*/ 2147483647 w 1152"/>
                <a:gd name="T31" fmla="*/ 2147483647 h 1067"/>
                <a:gd name="T32" fmla="*/ 2147483647 w 1152"/>
                <a:gd name="T33" fmla="*/ 2147483647 h 1067"/>
                <a:gd name="T34" fmla="*/ 2147483647 w 1152"/>
                <a:gd name="T35" fmla="*/ 2147483647 h 1067"/>
                <a:gd name="T36" fmla="*/ 2147483647 w 1152"/>
                <a:gd name="T37" fmla="*/ 2147483647 h 1067"/>
                <a:gd name="T38" fmla="*/ 2147483647 w 1152"/>
                <a:gd name="T39" fmla="*/ 2147483647 h 1067"/>
                <a:gd name="T40" fmla="*/ 2147483647 w 1152"/>
                <a:gd name="T41" fmla="*/ 2147483647 h 1067"/>
                <a:gd name="T42" fmla="*/ 2147483647 w 1152"/>
                <a:gd name="T43" fmla="*/ 2147483647 h 1067"/>
                <a:gd name="T44" fmla="*/ 2147483647 w 1152"/>
                <a:gd name="T45" fmla="*/ 2147483647 h 1067"/>
                <a:gd name="T46" fmla="*/ 2147483647 w 1152"/>
                <a:gd name="T47" fmla="*/ 2147483647 h 1067"/>
                <a:gd name="T48" fmla="*/ 2147483647 w 1152"/>
                <a:gd name="T49" fmla="*/ 2147483647 h 1067"/>
                <a:gd name="T50" fmla="*/ 2147483647 w 1152"/>
                <a:gd name="T51" fmla="*/ 2147483647 h 1067"/>
                <a:gd name="T52" fmla="*/ 2147483647 w 1152"/>
                <a:gd name="T53" fmla="*/ 2147483647 h 1067"/>
                <a:gd name="T54" fmla="*/ 2147483647 w 1152"/>
                <a:gd name="T55" fmla="*/ 2147483647 h 1067"/>
                <a:gd name="T56" fmla="*/ 2147483647 w 1152"/>
                <a:gd name="T57" fmla="*/ 2147483647 h 1067"/>
                <a:gd name="T58" fmla="*/ 2147483647 w 1152"/>
                <a:gd name="T59" fmla="*/ 2147483647 h 1067"/>
                <a:gd name="T60" fmla="*/ 2147483647 w 1152"/>
                <a:gd name="T61" fmla="*/ 2147483647 h 1067"/>
                <a:gd name="T62" fmla="*/ 2147483647 w 1152"/>
                <a:gd name="T63" fmla="*/ 2147483647 h 1067"/>
                <a:gd name="T64" fmla="*/ 2147483647 w 1152"/>
                <a:gd name="T65" fmla="*/ 2147483647 h 1067"/>
                <a:gd name="T66" fmla="*/ 2147483647 w 1152"/>
                <a:gd name="T67" fmla="*/ 2147483647 h 1067"/>
                <a:gd name="T68" fmla="*/ 2147483647 w 1152"/>
                <a:gd name="T69" fmla="*/ 2147483647 h 1067"/>
                <a:gd name="T70" fmla="*/ 2147483647 w 1152"/>
                <a:gd name="T71" fmla="*/ 2147483647 h 1067"/>
                <a:gd name="T72" fmla="*/ 2147483647 w 1152"/>
                <a:gd name="T73" fmla="*/ 2147483647 h 1067"/>
                <a:gd name="T74" fmla="*/ 2147483647 w 1152"/>
                <a:gd name="T75" fmla="*/ 2147483647 h 1067"/>
                <a:gd name="T76" fmla="*/ 2147483647 w 1152"/>
                <a:gd name="T77" fmla="*/ 2147483647 h 1067"/>
                <a:gd name="T78" fmla="*/ 2147483647 w 1152"/>
                <a:gd name="T79" fmla="*/ 2147483647 h 1067"/>
                <a:gd name="T80" fmla="*/ 2147483647 w 1152"/>
                <a:gd name="T81" fmla="*/ 2147483647 h 1067"/>
                <a:gd name="T82" fmla="*/ 2147483647 w 1152"/>
                <a:gd name="T83" fmla="*/ 2147483647 h 1067"/>
                <a:gd name="T84" fmla="*/ 2147483647 w 1152"/>
                <a:gd name="T85" fmla="*/ 2147483647 h 1067"/>
                <a:gd name="T86" fmla="*/ 2147483647 w 1152"/>
                <a:gd name="T87" fmla="*/ 2147483647 h 1067"/>
                <a:gd name="T88" fmla="*/ 2147483647 w 1152"/>
                <a:gd name="T89" fmla="*/ 2147483647 h 1067"/>
                <a:gd name="T90" fmla="*/ 2147483647 w 1152"/>
                <a:gd name="T91" fmla="*/ 2147483647 h 1067"/>
                <a:gd name="T92" fmla="*/ 0 w 1152"/>
                <a:gd name="T93" fmla="*/ 2147483647 h 1067"/>
                <a:gd name="T94" fmla="*/ 0 w 1152"/>
                <a:gd name="T95" fmla="*/ 2147483647 h 1067"/>
                <a:gd name="T96" fmla="*/ 2147483647 w 1152"/>
                <a:gd name="T97" fmla="*/ 2147483647 h 1067"/>
                <a:gd name="T98" fmla="*/ 2147483647 w 1152"/>
                <a:gd name="T99" fmla="*/ 2147483647 h 1067"/>
                <a:gd name="T100" fmla="*/ 2147483647 w 1152"/>
                <a:gd name="T101" fmla="*/ 0 h 10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2"/>
                <a:gd name="T154" fmla="*/ 0 h 1067"/>
                <a:gd name="T155" fmla="*/ 1152 w 1152"/>
                <a:gd name="T156" fmla="*/ 1067 h 10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2" h="1067">
                  <a:moveTo>
                    <a:pt x="334" y="0"/>
                  </a:moveTo>
                  <a:lnTo>
                    <a:pt x="589" y="9"/>
                  </a:lnTo>
                  <a:lnTo>
                    <a:pt x="589" y="203"/>
                  </a:lnTo>
                  <a:lnTo>
                    <a:pt x="719" y="257"/>
                  </a:lnTo>
                  <a:lnTo>
                    <a:pt x="754" y="239"/>
                  </a:lnTo>
                  <a:lnTo>
                    <a:pt x="839" y="281"/>
                  </a:lnTo>
                  <a:lnTo>
                    <a:pt x="890" y="278"/>
                  </a:lnTo>
                  <a:lnTo>
                    <a:pt x="988" y="236"/>
                  </a:lnTo>
                  <a:lnTo>
                    <a:pt x="1045" y="276"/>
                  </a:lnTo>
                  <a:lnTo>
                    <a:pt x="1094" y="287"/>
                  </a:lnTo>
                  <a:lnTo>
                    <a:pt x="1094" y="444"/>
                  </a:lnTo>
                  <a:lnTo>
                    <a:pt x="1152" y="543"/>
                  </a:lnTo>
                  <a:lnTo>
                    <a:pt x="1139" y="677"/>
                  </a:lnTo>
                  <a:lnTo>
                    <a:pt x="1076" y="731"/>
                  </a:lnTo>
                  <a:lnTo>
                    <a:pt x="1063" y="681"/>
                  </a:lnTo>
                  <a:lnTo>
                    <a:pt x="1045" y="704"/>
                  </a:lnTo>
                  <a:lnTo>
                    <a:pt x="1058" y="735"/>
                  </a:lnTo>
                  <a:lnTo>
                    <a:pt x="947" y="815"/>
                  </a:lnTo>
                  <a:lnTo>
                    <a:pt x="920" y="820"/>
                  </a:lnTo>
                  <a:lnTo>
                    <a:pt x="862" y="860"/>
                  </a:lnTo>
                  <a:lnTo>
                    <a:pt x="862" y="883"/>
                  </a:lnTo>
                  <a:lnTo>
                    <a:pt x="844" y="887"/>
                  </a:lnTo>
                  <a:lnTo>
                    <a:pt x="857" y="914"/>
                  </a:lnTo>
                  <a:lnTo>
                    <a:pt x="826" y="954"/>
                  </a:lnTo>
                  <a:lnTo>
                    <a:pt x="844" y="1012"/>
                  </a:lnTo>
                  <a:lnTo>
                    <a:pt x="862" y="1032"/>
                  </a:lnTo>
                  <a:lnTo>
                    <a:pt x="857" y="1067"/>
                  </a:lnTo>
                  <a:lnTo>
                    <a:pt x="812" y="1067"/>
                  </a:lnTo>
                  <a:lnTo>
                    <a:pt x="772" y="1049"/>
                  </a:lnTo>
                  <a:lnTo>
                    <a:pt x="745" y="1054"/>
                  </a:lnTo>
                  <a:lnTo>
                    <a:pt x="656" y="1023"/>
                  </a:lnTo>
                  <a:lnTo>
                    <a:pt x="616" y="900"/>
                  </a:lnTo>
                  <a:lnTo>
                    <a:pt x="553" y="842"/>
                  </a:lnTo>
                  <a:lnTo>
                    <a:pt x="498" y="735"/>
                  </a:lnTo>
                  <a:lnTo>
                    <a:pt x="473" y="725"/>
                  </a:lnTo>
                  <a:lnTo>
                    <a:pt x="443" y="698"/>
                  </a:lnTo>
                  <a:lnTo>
                    <a:pt x="414" y="698"/>
                  </a:lnTo>
                  <a:lnTo>
                    <a:pt x="371" y="689"/>
                  </a:lnTo>
                  <a:lnTo>
                    <a:pt x="338" y="698"/>
                  </a:lnTo>
                  <a:lnTo>
                    <a:pt x="316" y="751"/>
                  </a:lnTo>
                  <a:lnTo>
                    <a:pt x="282" y="760"/>
                  </a:lnTo>
                  <a:lnTo>
                    <a:pt x="209" y="719"/>
                  </a:lnTo>
                  <a:lnTo>
                    <a:pt x="166" y="668"/>
                  </a:lnTo>
                  <a:lnTo>
                    <a:pt x="158" y="607"/>
                  </a:lnTo>
                  <a:lnTo>
                    <a:pt x="127" y="565"/>
                  </a:lnTo>
                  <a:lnTo>
                    <a:pt x="54" y="507"/>
                  </a:lnTo>
                  <a:lnTo>
                    <a:pt x="0" y="446"/>
                  </a:lnTo>
                  <a:lnTo>
                    <a:pt x="0" y="421"/>
                  </a:lnTo>
                  <a:lnTo>
                    <a:pt x="174" y="422"/>
                  </a:lnTo>
                  <a:lnTo>
                    <a:pt x="316" y="434"/>
                  </a:lnTo>
                  <a:lnTo>
                    <a:pt x="334" y="0"/>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43" name="Shape - Tennessee"/>
            <p:cNvSpPr>
              <a:spLocks noChangeAspect="1"/>
            </p:cNvSpPr>
            <p:nvPr/>
          </p:nvSpPr>
          <p:spPr bwMode="auto">
            <a:xfrm>
              <a:off x="5687905" y="3213100"/>
              <a:ext cx="1100137" cy="396875"/>
            </a:xfrm>
            <a:custGeom>
              <a:avLst/>
              <a:gdLst>
                <a:gd name="T0" fmla="*/ 2147483647 w 699"/>
                <a:gd name="T1" fmla="*/ 2147483647 h 255"/>
                <a:gd name="T2" fmla="*/ 2147483647 w 699"/>
                <a:gd name="T3" fmla="*/ 2147483647 h 255"/>
                <a:gd name="T4" fmla="*/ 2147483647 w 699"/>
                <a:gd name="T5" fmla="*/ 2147483647 h 255"/>
                <a:gd name="T6" fmla="*/ 2147483647 w 699"/>
                <a:gd name="T7" fmla="*/ 2147483647 h 255"/>
                <a:gd name="T8" fmla="*/ 0 w 699"/>
                <a:gd name="T9" fmla="*/ 2147483647 h 255"/>
                <a:gd name="T10" fmla="*/ 2147483647 w 699"/>
                <a:gd name="T11" fmla="*/ 2147483647 h 255"/>
                <a:gd name="T12" fmla="*/ 2147483647 w 699"/>
                <a:gd name="T13" fmla="*/ 2147483647 h 255"/>
                <a:gd name="T14" fmla="*/ 2147483647 w 699"/>
                <a:gd name="T15" fmla="*/ 2147483647 h 255"/>
                <a:gd name="T16" fmla="*/ 2147483647 w 699"/>
                <a:gd name="T17" fmla="*/ 2147483647 h 255"/>
                <a:gd name="T18" fmla="*/ 2147483647 w 699"/>
                <a:gd name="T19" fmla="*/ 2147483647 h 255"/>
                <a:gd name="T20" fmla="*/ 2147483647 w 699"/>
                <a:gd name="T21" fmla="*/ 2147483647 h 255"/>
                <a:gd name="T22" fmla="*/ 2147483647 w 699"/>
                <a:gd name="T23" fmla="*/ 0 h 255"/>
                <a:gd name="T24" fmla="*/ 2147483647 w 699"/>
                <a:gd name="T25" fmla="*/ 2147483647 h 255"/>
                <a:gd name="T26" fmla="*/ 2147483647 w 699"/>
                <a:gd name="T27" fmla="*/ 2147483647 h 255"/>
                <a:gd name="T28" fmla="*/ 2147483647 w 699"/>
                <a:gd name="T29" fmla="*/ 2147483647 h 255"/>
                <a:gd name="T30" fmla="*/ 2147483647 w 699"/>
                <a:gd name="T31" fmla="*/ 2147483647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9"/>
                <a:gd name="T49" fmla="*/ 0 h 255"/>
                <a:gd name="T50" fmla="*/ 699 w 699"/>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9" h="255">
                  <a:moveTo>
                    <a:pt x="42" y="117"/>
                  </a:moveTo>
                  <a:lnTo>
                    <a:pt x="42" y="121"/>
                  </a:lnTo>
                  <a:lnTo>
                    <a:pt x="30" y="145"/>
                  </a:lnTo>
                  <a:lnTo>
                    <a:pt x="43" y="178"/>
                  </a:lnTo>
                  <a:lnTo>
                    <a:pt x="0" y="206"/>
                  </a:lnTo>
                  <a:lnTo>
                    <a:pt x="9" y="255"/>
                  </a:lnTo>
                  <a:lnTo>
                    <a:pt x="192" y="240"/>
                  </a:lnTo>
                  <a:lnTo>
                    <a:pt x="410" y="215"/>
                  </a:lnTo>
                  <a:lnTo>
                    <a:pt x="519" y="196"/>
                  </a:lnTo>
                  <a:lnTo>
                    <a:pt x="541" y="130"/>
                  </a:lnTo>
                  <a:lnTo>
                    <a:pt x="580" y="127"/>
                  </a:lnTo>
                  <a:lnTo>
                    <a:pt x="699" y="0"/>
                  </a:lnTo>
                  <a:lnTo>
                    <a:pt x="544" y="32"/>
                  </a:lnTo>
                  <a:lnTo>
                    <a:pt x="183" y="84"/>
                  </a:lnTo>
                  <a:lnTo>
                    <a:pt x="186" y="99"/>
                  </a:lnTo>
                  <a:lnTo>
                    <a:pt x="42" y="117"/>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44" name="Shape - South Dakota"/>
            <p:cNvSpPr>
              <a:spLocks noChangeAspect="1"/>
            </p:cNvSpPr>
            <p:nvPr/>
          </p:nvSpPr>
          <p:spPr bwMode="auto">
            <a:xfrm>
              <a:off x="3925780" y="1908175"/>
              <a:ext cx="920750" cy="593725"/>
            </a:xfrm>
            <a:custGeom>
              <a:avLst/>
              <a:gdLst>
                <a:gd name="T0" fmla="*/ 2147483647 w 583"/>
                <a:gd name="T1" fmla="*/ 0 h 380"/>
                <a:gd name="T2" fmla="*/ 2147483647 w 583"/>
                <a:gd name="T3" fmla="*/ 2147483647 h 380"/>
                <a:gd name="T4" fmla="*/ 0 w 583"/>
                <a:gd name="T5" fmla="*/ 2147483647 h 380"/>
                <a:gd name="T6" fmla="*/ 2147483647 w 583"/>
                <a:gd name="T7" fmla="*/ 2147483647 h 380"/>
                <a:gd name="T8" fmla="*/ 2147483647 w 583"/>
                <a:gd name="T9" fmla="*/ 2147483647 h 380"/>
                <a:gd name="T10" fmla="*/ 2147483647 w 583"/>
                <a:gd name="T11" fmla="*/ 2147483647 h 380"/>
                <a:gd name="T12" fmla="*/ 2147483647 w 583"/>
                <a:gd name="T13" fmla="*/ 2147483647 h 380"/>
                <a:gd name="T14" fmla="*/ 2147483647 w 583"/>
                <a:gd name="T15" fmla="*/ 2147483647 h 380"/>
                <a:gd name="T16" fmla="*/ 2147483647 w 583"/>
                <a:gd name="T17" fmla="*/ 2147483647 h 380"/>
                <a:gd name="T18" fmla="*/ 2147483647 w 583"/>
                <a:gd name="T19" fmla="*/ 2147483647 h 380"/>
                <a:gd name="T20" fmla="*/ 2147483647 w 583"/>
                <a:gd name="T21" fmla="*/ 2147483647 h 380"/>
                <a:gd name="T22" fmla="*/ 2147483647 w 583"/>
                <a:gd name="T23" fmla="*/ 2147483647 h 380"/>
                <a:gd name="T24" fmla="*/ 2147483647 w 583"/>
                <a:gd name="T25" fmla="*/ 2147483647 h 380"/>
                <a:gd name="T26" fmla="*/ 2147483647 w 583"/>
                <a:gd name="T27" fmla="*/ 0 h 38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83"/>
                <a:gd name="T43" fmla="*/ 0 h 380"/>
                <a:gd name="T44" fmla="*/ 583 w 583"/>
                <a:gd name="T45" fmla="*/ 380 h 38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83" h="380">
                  <a:moveTo>
                    <a:pt x="11" y="0"/>
                  </a:moveTo>
                  <a:lnTo>
                    <a:pt x="9" y="147"/>
                  </a:lnTo>
                  <a:lnTo>
                    <a:pt x="0" y="320"/>
                  </a:lnTo>
                  <a:lnTo>
                    <a:pt x="424" y="326"/>
                  </a:lnTo>
                  <a:lnTo>
                    <a:pt x="468" y="350"/>
                  </a:lnTo>
                  <a:lnTo>
                    <a:pt x="500" y="317"/>
                  </a:lnTo>
                  <a:lnTo>
                    <a:pt x="583" y="380"/>
                  </a:lnTo>
                  <a:lnTo>
                    <a:pt x="571" y="314"/>
                  </a:lnTo>
                  <a:lnTo>
                    <a:pt x="579" y="264"/>
                  </a:lnTo>
                  <a:lnTo>
                    <a:pt x="583" y="91"/>
                  </a:lnTo>
                  <a:lnTo>
                    <a:pt x="546" y="54"/>
                  </a:lnTo>
                  <a:lnTo>
                    <a:pt x="561" y="6"/>
                  </a:lnTo>
                  <a:lnTo>
                    <a:pt x="284" y="4"/>
                  </a:lnTo>
                  <a:lnTo>
                    <a:pt x="11" y="0"/>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45" name="Shape - South Carolina"/>
            <p:cNvSpPr>
              <a:spLocks noChangeAspect="1"/>
            </p:cNvSpPr>
            <p:nvPr/>
          </p:nvSpPr>
          <p:spPr bwMode="auto">
            <a:xfrm>
              <a:off x="6629292" y="3405187"/>
              <a:ext cx="646113" cy="503238"/>
            </a:xfrm>
            <a:custGeom>
              <a:avLst/>
              <a:gdLst>
                <a:gd name="T0" fmla="*/ 2147483647 w 408"/>
                <a:gd name="T1" fmla="*/ 2147483647 h 323"/>
                <a:gd name="T2" fmla="*/ 2147483647 w 408"/>
                <a:gd name="T3" fmla="*/ 2147483647 h 323"/>
                <a:gd name="T4" fmla="*/ 2147483647 w 408"/>
                <a:gd name="T5" fmla="*/ 0 h 323"/>
                <a:gd name="T6" fmla="*/ 2147483647 w 408"/>
                <a:gd name="T7" fmla="*/ 2147483647 h 323"/>
                <a:gd name="T8" fmla="*/ 2147483647 w 408"/>
                <a:gd name="T9" fmla="*/ 2147483647 h 323"/>
                <a:gd name="T10" fmla="*/ 2147483647 w 408"/>
                <a:gd name="T11" fmla="*/ 2147483647 h 323"/>
                <a:gd name="T12" fmla="*/ 2147483647 w 408"/>
                <a:gd name="T13" fmla="*/ 2147483647 h 323"/>
                <a:gd name="T14" fmla="*/ 2147483647 w 408"/>
                <a:gd name="T15" fmla="*/ 2147483647 h 323"/>
                <a:gd name="T16" fmla="*/ 2147483647 w 408"/>
                <a:gd name="T17" fmla="*/ 2147483647 h 323"/>
                <a:gd name="T18" fmla="*/ 2147483647 w 408"/>
                <a:gd name="T19" fmla="*/ 2147483647 h 323"/>
                <a:gd name="T20" fmla="*/ 2147483647 w 408"/>
                <a:gd name="T21" fmla="*/ 2147483647 h 323"/>
                <a:gd name="T22" fmla="*/ 2147483647 w 408"/>
                <a:gd name="T23" fmla="*/ 2147483647 h 323"/>
                <a:gd name="T24" fmla="*/ 2147483647 w 408"/>
                <a:gd name="T25" fmla="*/ 2147483647 h 323"/>
                <a:gd name="T26" fmla="*/ 2147483647 w 408"/>
                <a:gd name="T27" fmla="*/ 2147483647 h 323"/>
                <a:gd name="T28" fmla="*/ 0 w 408"/>
                <a:gd name="T29" fmla="*/ 2147483647 h 323"/>
                <a:gd name="T30" fmla="*/ 2147483647 w 408"/>
                <a:gd name="T31" fmla="*/ 2147483647 h 3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8"/>
                <a:gd name="T49" fmla="*/ 0 h 323"/>
                <a:gd name="T50" fmla="*/ 408 w 408"/>
                <a:gd name="T51" fmla="*/ 323 h 3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8" h="323">
                  <a:moveTo>
                    <a:pt x="15" y="58"/>
                  </a:moveTo>
                  <a:lnTo>
                    <a:pt x="47" y="27"/>
                  </a:lnTo>
                  <a:lnTo>
                    <a:pt x="170" y="0"/>
                  </a:lnTo>
                  <a:lnTo>
                    <a:pt x="207" y="18"/>
                  </a:lnTo>
                  <a:lnTo>
                    <a:pt x="286" y="5"/>
                  </a:lnTo>
                  <a:lnTo>
                    <a:pt x="350" y="51"/>
                  </a:lnTo>
                  <a:lnTo>
                    <a:pt x="408" y="86"/>
                  </a:lnTo>
                  <a:lnTo>
                    <a:pt x="375" y="183"/>
                  </a:lnTo>
                  <a:lnTo>
                    <a:pt x="326" y="233"/>
                  </a:lnTo>
                  <a:lnTo>
                    <a:pt x="272" y="247"/>
                  </a:lnTo>
                  <a:lnTo>
                    <a:pt x="283" y="286"/>
                  </a:lnTo>
                  <a:lnTo>
                    <a:pt x="250" y="323"/>
                  </a:lnTo>
                  <a:lnTo>
                    <a:pt x="187" y="233"/>
                  </a:lnTo>
                  <a:lnTo>
                    <a:pt x="26" y="86"/>
                  </a:lnTo>
                  <a:lnTo>
                    <a:pt x="0" y="86"/>
                  </a:lnTo>
                  <a:lnTo>
                    <a:pt x="15" y="5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46" name="Shape - Rhode Island"/>
            <p:cNvSpPr>
              <a:spLocks noChangeAspect="1"/>
            </p:cNvSpPr>
            <p:nvPr/>
          </p:nvSpPr>
          <p:spPr bwMode="auto">
            <a:xfrm>
              <a:off x="7753242" y="2051050"/>
              <a:ext cx="120650" cy="101600"/>
            </a:xfrm>
            <a:custGeom>
              <a:avLst/>
              <a:gdLst>
                <a:gd name="T0" fmla="*/ 0 w 77"/>
                <a:gd name="T1" fmla="*/ 2147483647 h 64"/>
                <a:gd name="T2" fmla="*/ 2147483647 w 77"/>
                <a:gd name="T3" fmla="*/ 0 h 64"/>
                <a:gd name="T4" fmla="*/ 2147483647 w 77"/>
                <a:gd name="T5" fmla="*/ 2147483647 h 64"/>
                <a:gd name="T6" fmla="*/ 2147483647 w 77"/>
                <a:gd name="T7" fmla="*/ 2147483647 h 64"/>
                <a:gd name="T8" fmla="*/ 2147483647 w 77"/>
                <a:gd name="T9" fmla="*/ 2147483647 h 64"/>
                <a:gd name="T10" fmla="*/ 2147483647 w 77"/>
                <a:gd name="T11" fmla="*/ 2147483647 h 64"/>
                <a:gd name="T12" fmla="*/ 0 w 77"/>
                <a:gd name="T13" fmla="*/ 2147483647 h 64"/>
                <a:gd name="T14" fmla="*/ 0 60000 65536"/>
                <a:gd name="T15" fmla="*/ 0 60000 65536"/>
                <a:gd name="T16" fmla="*/ 0 60000 65536"/>
                <a:gd name="T17" fmla="*/ 0 60000 65536"/>
                <a:gd name="T18" fmla="*/ 0 60000 65536"/>
                <a:gd name="T19" fmla="*/ 0 60000 65536"/>
                <a:gd name="T20" fmla="*/ 0 60000 65536"/>
                <a:gd name="T21" fmla="*/ 0 w 77"/>
                <a:gd name="T22" fmla="*/ 0 h 64"/>
                <a:gd name="T23" fmla="*/ 77 w 7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64">
                  <a:moveTo>
                    <a:pt x="0" y="10"/>
                  </a:moveTo>
                  <a:lnTo>
                    <a:pt x="32" y="0"/>
                  </a:lnTo>
                  <a:lnTo>
                    <a:pt x="77" y="33"/>
                  </a:lnTo>
                  <a:lnTo>
                    <a:pt x="68" y="42"/>
                  </a:lnTo>
                  <a:lnTo>
                    <a:pt x="46" y="42"/>
                  </a:lnTo>
                  <a:lnTo>
                    <a:pt x="35" y="64"/>
                  </a:lnTo>
                  <a:lnTo>
                    <a:pt x="0" y="1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47" name="Shape - Pennsylvania"/>
            <p:cNvSpPr>
              <a:spLocks noChangeAspect="1"/>
            </p:cNvSpPr>
            <p:nvPr/>
          </p:nvSpPr>
          <p:spPr bwMode="auto">
            <a:xfrm>
              <a:off x="6737242" y="2181225"/>
              <a:ext cx="746125" cy="482600"/>
            </a:xfrm>
            <a:custGeom>
              <a:avLst/>
              <a:gdLst>
                <a:gd name="T0" fmla="*/ 43 w 473"/>
                <a:gd name="T1" fmla="*/ 45 h 310"/>
                <a:gd name="T2" fmla="*/ 0 w 473"/>
                <a:gd name="T3" fmla="*/ 87 h 310"/>
                <a:gd name="T4" fmla="*/ 24 w 473"/>
                <a:gd name="T5" fmla="*/ 237 h 310"/>
                <a:gd name="T6" fmla="*/ 43 w 473"/>
                <a:gd name="T7" fmla="*/ 310 h 310"/>
                <a:gd name="T8" fmla="*/ 124 w 473"/>
                <a:gd name="T9" fmla="*/ 304 h 310"/>
                <a:gd name="T10" fmla="*/ 422 w 473"/>
                <a:gd name="T11" fmla="*/ 248 h 310"/>
                <a:gd name="T12" fmla="*/ 443 w 473"/>
                <a:gd name="T13" fmla="*/ 239 h 310"/>
                <a:gd name="T14" fmla="*/ 473 w 473"/>
                <a:gd name="T15" fmla="*/ 169 h 310"/>
                <a:gd name="T16" fmla="*/ 428 w 473"/>
                <a:gd name="T17" fmla="*/ 130 h 310"/>
                <a:gd name="T18" fmla="*/ 452 w 473"/>
                <a:gd name="T19" fmla="*/ 41 h 310"/>
                <a:gd name="T20" fmla="*/ 418 w 473"/>
                <a:gd name="T21" fmla="*/ 32 h 310"/>
                <a:gd name="T22" fmla="*/ 418 w 473"/>
                <a:gd name="T23" fmla="*/ 9 h 310"/>
                <a:gd name="T24" fmla="*/ 403 w 473"/>
                <a:gd name="T25" fmla="*/ 0 h 310"/>
                <a:gd name="T26" fmla="*/ 57 w 473"/>
                <a:gd name="T27" fmla="*/ 64 h 310"/>
                <a:gd name="T28" fmla="*/ 43 w 473"/>
                <a:gd name="T29" fmla="*/ 45 h 3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73"/>
                <a:gd name="T46" fmla="*/ 0 h 310"/>
                <a:gd name="T47" fmla="*/ 473 w 473"/>
                <a:gd name="T48" fmla="*/ 310 h 3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73" h="310">
                  <a:moveTo>
                    <a:pt x="43" y="45"/>
                  </a:moveTo>
                  <a:lnTo>
                    <a:pt x="0" y="87"/>
                  </a:lnTo>
                  <a:lnTo>
                    <a:pt x="24" y="237"/>
                  </a:lnTo>
                  <a:lnTo>
                    <a:pt x="43" y="310"/>
                  </a:lnTo>
                  <a:lnTo>
                    <a:pt x="124" y="304"/>
                  </a:lnTo>
                  <a:lnTo>
                    <a:pt x="422" y="248"/>
                  </a:lnTo>
                  <a:lnTo>
                    <a:pt x="443" y="239"/>
                  </a:lnTo>
                  <a:lnTo>
                    <a:pt x="473" y="169"/>
                  </a:lnTo>
                  <a:lnTo>
                    <a:pt x="428" y="130"/>
                  </a:lnTo>
                  <a:lnTo>
                    <a:pt x="452" y="41"/>
                  </a:lnTo>
                  <a:lnTo>
                    <a:pt x="418" y="32"/>
                  </a:lnTo>
                  <a:lnTo>
                    <a:pt x="418" y="9"/>
                  </a:lnTo>
                  <a:lnTo>
                    <a:pt x="403" y="0"/>
                  </a:lnTo>
                  <a:lnTo>
                    <a:pt x="57" y="64"/>
                  </a:lnTo>
                  <a:lnTo>
                    <a:pt x="43" y="45"/>
                  </a:lnTo>
                  <a:close/>
                </a:path>
              </a:pathLst>
            </a:custGeom>
            <a:solidFill>
              <a:schemeClr val="accent4"/>
            </a:solidFill>
            <a:ln w="19050">
              <a:solidFill>
                <a:srgbClr val="000000"/>
              </a:solidFill>
              <a:prstDash val="solid"/>
              <a:round/>
              <a:headEnd/>
              <a:tailEnd/>
            </a:ln>
          </p:spPr>
          <p:txBody>
            <a:bodyPr/>
            <a:lstStyle/>
            <a:p>
              <a:pPr>
                <a:defRPr/>
              </a:pPr>
              <a:endParaRPr lang="en-US" sz="1300">
                <a:latin typeface="+mj-lt"/>
              </a:endParaRPr>
            </a:p>
          </p:txBody>
        </p:sp>
        <p:sp>
          <p:nvSpPr>
            <p:cNvPr id="148" name="Shape - Oregon"/>
            <p:cNvSpPr>
              <a:spLocks noChangeAspect="1"/>
            </p:cNvSpPr>
            <p:nvPr/>
          </p:nvSpPr>
          <p:spPr bwMode="auto">
            <a:xfrm>
              <a:off x="1533417" y="1589087"/>
              <a:ext cx="1044575" cy="784225"/>
            </a:xfrm>
            <a:custGeom>
              <a:avLst/>
              <a:gdLst>
                <a:gd name="T0" fmla="*/ 145 w 662"/>
                <a:gd name="T1" fmla="*/ 0 h 505"/>
                <a:gd name="T2" fmla="*/ 126 w 662"/>
                <a:gd name="T3" fmla="*/ 11 h 505"/>
                <a:gd name="T4" fmla="*/ 114 w 662"/>
                <a:gd name="T5" fmla="*/ 55 h 505"/>
                <a:gd name="T6" fmla="*/ 102 w 662"/>
                <a:gd name="T7" fmla="*/ 93 h 505"/>
                <a:gd name="T8" fmla="*/ 93 w 662"/>
                <a:gd name="T9" fmla="*/ 123 h 505"/>
                <a:gd name="T10" fmla="*/ 81 w 662"/>
                <a:gd name="T11" fmla="*/ 155 h 505"/>
                <a:gd name="T12" fmla="*/ 67 w 662"/>
                <a:gd name="T13" fmla="*/ 188 h 505"/>
                <a:gd name="T14" fmla="*/ 50 w 662"/>
                <a:gd name="T15" fmla="*/ 224 h 505"/>
                <a:gd name="T16" fmla="*/ 26 w 662"/>
                <a:gd name="T17" fmla="*/ 266 h 505"/>
                <a:gd name="T18" fmla="*/ 0 w 662"/>
                <a:gd name="T19" fmla="*/ 306 h 505"/>
                <a:gd name="T20" fmla="*/ 0 w 662"/>
                <a:gd name="T21" fmla="*/ 394 h 505"/>
                <a:gd name="T22" fmla="*/ 371 w 662"/>
                <a:gd name="T23" fmla="*/ 470 h 505"/>
                <a:gd name="T24" fmla="*/ 543 w 662"/>
                <a:gd name="T25" fmla="*/ 505 h 505"/>
                <a:gd name="T26" fmla="*/ 579 w 662"/>
                <a:gd name="T27" fmla="*/ 330 h 505"/>
                <a:gd name="T28" fmla="*/ 601 w 662"/>
                <a:gd name="T29" fmla="*/ 315 h 505"/>
                <a:gd name="T30" fmla="*/ 580 w 662"/>
                <a:gd name="T31" fmla="*/ 276 h 505"/>
                <a:gd name="T32" fmla="*/ 591 w 662"/>
                <a:gd name="T33" fmla="*/ 236 h 505"/>
                <a:gd name="T34" fmla="*/ 662 w 662"/>
                <a:gd name="T35" fmla="*/ 169 h 505"/>
                <a:gd name="T36" fmla="*/ 613 w 662"/>
                <a:gd name="T37" fmla="*/ 108 h 505"/>
                <a:gd name="T38" fmla="*/ 407 w 662"/>
                <a:gd name="T39" fmla="*/ 64 h 505"/>
                <a:gd name="T40" fmla="*/ 379 w 662"/>
                <a:gd name="T41" fmla="*/ 82 h 505"/>
                <a:gd name="T42" fmla="*/ 342 w 662"/>
                <a:gd name="T43" fmla="*/ 52 h 505"/>
                <a:gd name="T44" fmla="*/ 309 w 662"/>
                <a:gd name="T45" fmla="*/ 84 h 505"/>
                <a:gd name="T46" fmla="*/ 278 w 662"/>
                <a:gd name="T47" fmla="*/ 52 h 505"/>
                <a:gd name="T48" fmla="*/ 196 w 662"/>
                <a:gd name="T49" fmla="*/ 54 h 505"/>
                <a:gd name="T50" fmla="*/ 206 w 662"/>
                <a:gd name="T51" fmla="*/ 5 h 505"/>
                <a:gd name="T52" fmla="*/ 145 w 662"/>
                <a:gd name="T53" fmla="*/ 0 h 5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62"/>
                <a:gd name="T82" fmla="*/ 0 h 505"/>
                <a:gd name="T83" fmla="*/ 662 w 662"/>
                <a:gd name="T84" fmla="*/ 505 h 5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62" h="505">
                  <a:moveTo>
                    <a:pt x="145" y="0"/>
                  </a:moveTo>
                  <a:lnTo>
                    <a:pt x="126" y="11"/>
                  </a:lnTo>
                  <a:lnTo>
                    <a:pt x="114" y="55"/>
                  </a:lnTo>
                  <a:lnTo>
                    <a:pt x="102" y="93"/>
                  </a:lnTo>
                  <a:lnTo>
                    <a:pt x="93" y="123"/>
                  </a:lnTo>
                  <a:lnTo>
                    <a:pt x="81" y="155"/>
                  </a:lnTo>
                  <a:lnTo>
                    <a:pt x="67" y="188"/>
                  </a:lnTo>
                  <a:lnTo>
                    <a:pt x="50" y="224"/>
                  </a:lnTo>
                  <a:lnTo>
                    <a:pt x="26" y="266"/>
                  </a:lnTo>
                  <a:lnTo>
                    <a:pt x="0" y="306"/>
                  </a:lnTo>
                  <a:lnTo>
                    <a:pt x="0" y="394"/>
                  </a:lnTo>
                  <a:lnTo>
                    <a:pt x="371" y="470"/>
                  </a:lnTo>
                  <a:lnTo>
                    <a:pt x="543" y="505"/>
                  </a:lnTo>
                  <a:lnTo>
                    <a:pt x="579" y="330"/>
                  </a:lnTo>
                  <a:lnTo>
                    <a:pt x="601" y="315"/>
                  </a:lnTo>
                  <a:lnTo>
                    <a:pt x="580" y="276"/>
                  </a:lnTo>
                  <a:lnTo>
                    <a:pt x="591" y="236"/>
                  </a:lnTo>
                  <a:lnTo>
                    <a:pt x="662" y="169"/>
                  </a:lnTo>
                  <a:lnTo>
                    <a:pt x="613" y="108"/>
                  </a:lnTo>
                  <a:lnTo>
                    <a:pt x="407" y="64"/>
                  </a:lnTo>
                  <a:lnTo>
                    <a:pt x="379" y="82"/>
                  </a:lnTo>
                  <a:lnTo>
                    <a:pt x="342" y="52"/>
                  </a:lnTo>
                  <a:lnTo>
                    <a:pt x="309" y="84"/>
                  </a:lnTo>
                  <a:lnTo>
                    <a:pt x="278" y="52"/>
                  </a:lnTo>
                  <a:lnTo>
                    <a:pt x="196" y="54"/>
                  </a:lnTo>
                  <a:lnTo>
                    <a:pt x="206" y="5"/>
                  </a:lnTo>
                  <a:lnTo>
                    <a:pt x="145" y="0"/>
                  </a:lnTo>
                  <a:close/>
                </a:path>
              </a:pathLst>
            </a:custGeom>
            <a:solidFill>
              <a:schemeClr val="accent4"/>
            </a:solidFill>
            <a:ln w="19050">
              <a:solidFill>
                <a:srgbClr val="000000"/>
              </a:solidFill>
              <a:prstDash val="solid"/>
              <a:round/>
              <a:headEnd/>
              <a:tailEnd/>
            </a:ln>
          </p:spPr>
          <p:txBody>
            <a:bodyPr/>
            <a:lstStyle/>
            <a:p>
              <a:pPr>
                <a:defRPr/>
              </a:pPr>
              <a:endParaRPr lang="en-US" sz="1300">
                <a:latin typeface="+mj-lt"/>
              </a:endParaRPr>
            </a:p>
          </p:txBody>
        </p:sp>
        <p:sp>
          <p:nvSpPr>
            <p:cNvPr id="149" name="Shape - Oklahoma"/>
            <p:cNvSpPr>
              <a:spLocks noChangeAspect="1"/>
            </p:cNvSpPr>
            <p:nvPr/>
          </p:nvSpPr>
          <p:spPr bwMode="auto">
            <a:xfrm>
              <a:off x="4022617" y="3348037"/>
              <a:ext cx="1125538" cy="534988"/>
            </a:xfrm>
            <a:custGeom>
              <a:avLst/>
              <a:gdLst>
                <a:gd name="T0" fmla="*/ 2147483647 w 713"/>
                <a:gd name="T1" fmla="*/ 0 h 343"/>
                <a:gd name="T2" fmla="*/ 0 w 713"/>
                <a:gd name="T3" fmla="*/ 2147483647 h 343"/>
                <a:gd name="T4" fmla="*/ 2147483647 w 713"/>
                <a:gd name="T5" fmla="*/ 2147483647 h 343"/>
                <a:gd name="T6" fmla="*/ 2147483647 w 713"/>
                <a:gd name="T7" fmla="*/ 2147483647 h 343"/>
                <a:gd name="T8" fmla="*/ 2147483647 w 713"/>
                <a:gd name="T9" fmla="*/ 2147483647 h 343"/>
                <a:gd name="T10" fmla="*/ 2147483647 w 713"/>
                <a:gd name="T11" fmla="*/ 2147483647 h 343"/>
                <a:gd name="T12" fmla="*/ 2147483647 w 713"/>
                <a:gd name="T13" fmla="*/ 2147483647 h 343"/>
                <a:gd name="T14" fmla="*/ 2147483647 w 713"/>
                <a:gd name="T15" fmla="*/ 2147483647 h 343"/>
                <a:gd name="T16" fmla="*/ 2147483647 w 713"/>
                <a:gd name="T17" fmla="*/ 2147483647 h 343"/>
                <a:gd name="T18" fmla="*/ 2147483647 w 713"/>
                <a:gd name="T19" fmla="*/ 2147483647 h 343"/>
                <a:gd name="T20" fmla="*/ 2147483647 w 713"/>
                <a:gd name="T21" fmla="*/ 2147483647 h 343"/>
                <a:gd name="T22" fmla="*/ 2147483647 w 713"/>
                <a:gd name="T23" fmla="*/ 2147483647 h 343"/>
                <a:gd name="T24" fmla="*/ 2147483647 w 713"/>
                <a:gd name="T25" fmla="*/ 0 h 3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3"/>
                <a:gd name="T40" fmla="*/ 0 h 343"/>
                <a:gd name="T41" fmla="*/ 713 w 713"/>
                <a:gd name="T42" fmla="*/ 343 h 3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3" h="343">
                  <a:moveTo>
                    <a:pt x="4" y="0"/>
                  </a:moveTo>
                  <a:lnTo>
                    <a:pt x="0" y="61"/>
                  </a:lnTo>
                  <a:lnTo>
                    <a:pt x="253" y="70"/>
                  </a:lnTo>
                  <a:lnTo>
                    <a:pt x="255" y="266"/>
                  </a:lnTo>
                  <a:lnTo>
                    <a:pt x="385" y="319"/>
                  </a:lnTo>
                  <a:lnTo>
                    <a:pt x="420" y="300"/>
                  </a:lnTo>
                  <a:lnTo>
                    <a:pt x="502" y="343"/>
                  </a:lnTo>
                  <a:lnTo>
                    <a:pt x="556" y="342"/>
                  </a:lnTo>
                  <a:lnTo>
                    <a:pt x="654" y="300"/>
                  </a:lnTo>
                  <a:lnTo>
                    <a:pt x="713" y="340"/>
                  </a:lnTo>
                  <a:lnTo>
                    <a:pt x="713" y="128"/>
                  </a:lnTo>
                  <a:lnTo>
                    <a:pt x="695" y="5"/>
                  </a:lnTo>
                  <a:lnTo>
                    <a:pt x="4" y="0"/>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50" name="Shape - Ohio"/>
            <p:cNvSpPr>
              <a:spLocks noChangeAspect="1"/>
            </p:cNvSpPr>
            <p:nvPr/>
          </p:nvSpPr>
          <p:spPr bwMode="auto">
            <a:xfrm>
              <a:off x="6232417" y="2314575"/>
              <a:ext cx="547688" cy="619125"/>
            </a:xfrm>
            <a:custGeom>
              <a:avLst/>
              <a:gdLst>
                <a:gd name="T0" fmla="*/ 0 w 345"/>
                <a:gd name="T1" fmla="*/ 89 h 398"/>
                <a:gd name="T2" fmla="*/ 155 w 345"/>
                <a:gd name="T3" fmla="*/ 74 h 398"/>
                <a:gd name="T4" fmla="*/ 188 w 345"/>
                <a:gd name="T5" fmla="*/ 80 h 398"/>
                <a:gd name="T6" fmla="*/ 261 w 345"/>
                <a:gd name="T7" fmla="*/ 46 h 398"/>
                <a:gd name="T8" fmla="*/ 277 w 345"/>
                <a:gd name="T9" fmla="*/ 15 h 398"/>
                <a:gd name="T10" fmla="*/ 321 w 345"/>
                <a:gd name="T11" fmla="*/ 0 h 398"/>
                <a:gd name="T12" fmla="*/ 345 w 345"/>
                <a:gd name="T13" fmla="*/ 150 h 398"/>
                <a:gd name="T14" fmla="*/ 327 w 345"/>
                <a:gd name="T15" fmla="*/ 167 h 398"/>
                <a:gd name="T16" fmla="*/ 331 w 345"/>
                <a:gd name="T17" fmla="*/ 271 h 398"/>
                <a:gd name="T18" fmla="*/ 297 w 345"/>
                <a:gd name="T19" fmla="*/ 280 h 398"/>
                <a:gd name="T20" fmla="*/ 277 w 345"/>
                <a:gd name="T21" fmla="*/ 338 h 398"/>
                <a:gd name="T22" fmla="*/ 251 w 345"/>
                <a:gd name="T23" fmla="*/ 331 h 398"/>
                <a:gd name="T24" fmla="*/ 242 w 345"/>
                <a:gd name="T25" fmla="*/ 398 h 398"/>
                <a:gd name="T26" fmla="*/ 203 w 345"/>
                <a:gd name="T27" fmla="*/ 369 h 398"/>
                <a:gd name="T28" fmla="*/ 127 w 345"/>
                <a:gd name="T29" fmla="*/ 387 h 398"/>
                <a:gd name="T30" fmla="*/ 94 w 345"/>
                <a:gd name="T31" fmla="*/ 362 h 398"/>
                <a:gd name="T32" fmla="*/ 51 w 345"/>
                <a:gd name="T33" fmla="*/ 360 h 398"/>
                <a:gd name="T34" fmla="*/ 29 w 345"/>
                <a:gd name="T35" fmla="*/ 249 h 398"/>
                <a:gd name="T36" fmla="*/ 0 w 345"/>
                <a:gd name="T37" fmla="*/ 89 h 39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45"/>
                <a:gd name="T58" fmla="*/ 0 h 398"/>
                <a:gd name="T59" fmla="*/ 345 w 345"/>
                <a:gd name="T60" fmla="*/ 398 h 39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45" h="398">
                  <a:moveTo>
                    <a:pt x="0" y="89"/>
                  </a:moveTo>
                  <a:lnTo>
                    <a:pt x="155" y="74"/>
                  </a:lnTo>
                  <a:lnTo>
                    <a:pt x="188" y="80"/>
                  </a:lnTo>
                  <a:lnTo>
                    <a:pt x="261" y="46"/>
                  </a:lnTo>
                  <a:lnTo>
                    <a:pt x="277" y="15"/>
                  </a:lnTo>
                  <a:lnTo>
                    <a:pt x="321" y="0"/>
                  </a:lnTo>
                  <a:lnTo>
                    <a:pt x="345" y="150"/>
                  </a:lnTo>
                  <a:lnTo>
                    <a:pt x="327" y="167"/>
                  </a:lnTo>
                  <a:lnTo>
                    <a:pt x="331" y="271"/>
                  </a:lnTo>
                  <a:lnTo>
                    <a:pt x="297" y="280"/>
                  </a:lnTo>
                  <a:lnTo>
                    <a:pt x="277" y="338"/>
                  </a:lnTo>
                  <a:lnTo>
                    <a:pt x="251" y="331"/>
                  </a:lnTo>
                  <a:lnTo>
                    <a:pt x="242" y="398"/>
                  </a:lnTo>
                  <a:lnTo>
                    <a:pt x="203" y="369"/>
                  </a:lnTo>
                  <a:lnTo>
                    <a:pt x="127" y="387"/>
                  </a:lnTo>
                  <a:lnTo>
                    <a:pt x="94" y="362"/>
                  </a:lnTo>
                  <a:lnTo>
                    <a:pt x="51" y="360"/>
                  </a:lnTo>
                  <a:lnTo>
                    <a:pt x="29" y="249"/>
                  </a:lnTo>
                  <a:lnTo>
                    <a:pt x="0" y="89"/>
                  </a:lnTo>
                  <a:close/>
                </a:path>
              </a:pathLst>
            </a:custGeom>
            <a:solidFill>
              <a:schemeClr val="bg1"/>
            </a:solidFill>
            <a:ln w="19050">
              <a:solidFill>
                <a:srgbClr val="000000"/>
              </a:solidFill>
              <a:prstDash val="solid"/>
              <a:round/>
              <a:headEnd/>
              <a:tailEnd/>
            </a:ln>
          </p:spPr>
          <p:txBody>
            <a:bodyPr/>
            <a:lstStyle/>
            <a:p>
              <a:pPr>
                <a:defRPr/>
              </a:pPr>
              <a:endParaRPr lang="en-US" sz="1300">
                <a:latin typeface="+mj-lt"/>
              </a:endParaRPr>
            </a:p>
          </p:txBody>
        </p:sp>
        <p:sp>
          <p:nvSpPr>
            <p:cNvPr id="151" name="Shape - North Dakota"/>
            <p:cNvSpPr>
              <a:spLocks noChangeAspect="1"/>
            </p:cNvSpPr>
            <p:nvPr/>
          </p:nvSpPr>
          <p:spPr bwMode="auto">
            <a:xfrm>
              <a:off x="3946798" y="1422400"/>
              <a:ext cx="876300" cy="506412"/>
            </a:xfrm>
            <a:custGeom>
              <a:avLst/>
              <a:gdLst>
                <a:gd name="T0" fmla="*/ 2147483647 w 555"/>
                <a:gd name="T1" fmla="*/ 0 h 325"/>
                <a:gd name="T2" fmla="*/ 2147483647 w 555"/>
                <a:gd name="T3" fmla="*/ 2147483647 h 325"/>
                <a:gd name="T4" fmla="*/ 2147483647 w 555"/>
                <a:gd name="T5" fmla="*/ 2147483647 h 325"/>
                <a:gd name="T6" fmla="*/ 2147483647 w 555"/>
                <a:gd name="T7" fmla="*/ 2147483647 h 325"/>
                <a:gd name="T8" fmla="*/ 2147483647 w 555"/>
                <a:gd name="T9" fmla="*/ 2147483647 h 325"/>
                <a:gd name="T10" fmla="*/ 2147483647 w 555"/>
                <a:gd name="T11" fmla="*/ 2147483647 h 325"/>
                <a:gd name="T12" fmla="*/ 2147483647 w 555"/>
                <a:gd name="T13" fmla="*/ 2147483647 h 325"/>
                <a:gd name="T14" fmla="*/ 0 w 555"/>
                <a:gd name="T15" fmla="*/ 2147483647 h 325"/>
                <a:gd name="T16" fmla="*/ 2147483647 w 555"/>
                <a:gd name="T17" fmla="*/ 0 h 3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5"/>
                <a:gd name="T28" fmla="*/ 0 h 325"/>
                <a:gd name="T29" fmla="*/ 555 w 555"/>
                <a:gd name="T30" fmla="*/ 325 h 3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5" h="325">
                  <a:moveTo>
                    <a:pt x="2" y="0"/>
                  </a:moveTo>
                  <a:lnTo>
                    <a:pt x="465" y="10"/>
                  </a:lnTo>
                  <a:lnTo>
                    <a:pt x="500" y="106"/>
                  </a:lnTo>
                  <a:lnTo>
                    <a:pt x="532" y="179"/>
                  </a:lnTo>
                  <a:lnTo>
                    <a:pt x="555" y="298"/>
                  </a:lnTo>
                  <a:lnTo>
                    <a:pt x="541" y="325"/>
                  </a:lnTo>
                  <a:lnTo>
                    <a:pt x="370" y="320"/>
                  </a:lnTo>
                  <a:lnTo>
                    <a:pt x="0" y="314"/>
                  </a:lnTo>
                  <a:lnTo>
                    <a:pt x="2"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152" name="Shape - North Carolina"/>
            <p:cNvSpPr>
              <a:spLocks noChangeAspect="1"/>
            </p:cNvSpPr>
            <p:nvPr/>
          </p:nvSpPr>
          <p:spPr bwMode="auto">
            <a:xfrm>
              <a:off x="6500705" y="3059112"/>
              <a:ext cx="1112837" cy="479425"/>
            </a:xfrm>
            <a:custGeom>
              <a:avLst/>
              <a:gdLst>
                <a:gd name="T0" fmla="*/ 2147483647 w 704"/>
                <a:gd name="T1" fmla="*/ 2147483647 h 308"/>
                <a:gd name="T2" fmla="*/ 0 w 704"/>
                <a:gd name="T3" fmla="*/ 2147483647 h 308"/>
                <a:gd name="T4" fmla="*/ 2147483647 w 704"/>
                <a:gd name="T5" fmla="*/ 2147483647 h 308"/>
                <a:gd name="T6" fmla="*/ 2147483647 w 704"/>
                <a:gd name="T7" fmla="*/ 2147483647 h 308"/>
                <a:gd name="T8" fmla="*/ 2147483647 w 704"/>
                <a:gd name="T9" fmla="*/ 2147483647 h 308"/>
                <a:gd name="T10" fmla="*/ 2147483647 w 704"/>
                <a:gd name="T11" fmla="*/ 2147483647 h 308"/>
                <a:gd name="T12" fmla="*/ 2147483647 w 704"/>
                <a:gd name="T13" fmla="*/ 2147483647 h 308"/>
                <a:gd name="T14" fmla="*/ 2147483647 w 704"/>
                <a:gd name="T15" fmla="*/ 2147483647 h 308"/>
                <a:gd name="T16" fmla="*/ 2147483647 w 704"/>
                <a:gd name="T17" fmla="*/ 2147483647 h 308"/>
                <a:gd name="T18" fmla="*/ 2147483647 w 704"/>
                <a:gd name="T19" fmla="*/ 2147483647 h 308"/>
                <a:gd name="T20" fmla="*/ 2147483647 w 704"/>
                <a:gd name="T21" fmla="*/ 2147483647 h 308"/>
                <a:gd name="T22" fmla="*/ 2147483647 w 704"/>
                <a:gd name="T23" fmla="*/ 2147483647 h 308"/>
                <a:gd name="T24" fmla="*/ 2147483647 w 704"/>
                <a:gd name="T25" fmla="*/ 2147483647 h 308"/>
                <a:gd name="T26" fmla="*/ 2147483647 w 704"/>
                <a:gd name="T27" fmla="*/ 2147483647 h 308"/>
                <a:gd name="T28" fmla="*/ 2147483647 w 704"/>
                <a:gd name="T29" fmla="*/ 2147483647 h 308"/>
                <a:gd name="T30" fmla="*/ 2147483647 w 704"/>
                <a:gd name="T31" fmla="*/ 2147483647 h 308"/>
                <a:gd name="T32" fmla="*/ 2147483647 w 704"/>
                <a:gd name="T33" fmla="*/ 2147483647 h 308"/>
                <a:gd name="T34" fmla="*/ 2147483647 w 704"/>
                <a:gd name="T35" fmla="*/ 2147483647 h 308"/>
                <a:gd name="T36" fmla="*/ 2147483647 w 704"/>
                <a:gd name="T37" fmla="*/ 2147483647 h 308"/>
                <a:gd name="T38" fmla="*/ 2147483647 w 704"/>
                <a:gd name="T39" fmla="*/ 2147483647 h 308"/>
                <a:gd name="T40" fmla="*/ 2147483647 w 704"/>
                <a:gd name="T41" fmla="*/ 2147483647 h 308"/>
                <a:gd name="T42" fmla="*/ 2147483647 w 704"/>
                <a:gd name="T43" fmla="*/ 2147483647 h 308"/>
                <a:gd name="T44" fmla="*/ 2147483647 w 704"/>
                <a:gd name="T45" fmla="*/ 2147483647 h 308"/>
                <a:gd name="T46" fmla="*/ 2147483647 w 704"/>
                <a:gd name="T47" fmla="*/ 2147483647 h 308"/>
                <a:gd name="T48" fmla="*/ 2147483647 w 704"/>
                <a:gd name="T49" fmla="*/ 2147483647 h 308"/>
                <a:gd name="T50" fmla="*/ 2147483647 w 704"/>
                <a:gd name="T51" fmla="*/ 2147483647 h 308"/>
                <a:gd name="T52" fmla="*/ 2147483647 w 704"/>
                <a:gd name="T53" fmla="*/ 2147483647 h 308"/>
                <a:gd name="T54" fmla="*/ 2147483647 w 704"/>
                <a:gd name="T55" fmla="*/ 2147483647 h 308"/>
                <a:gd name="T56" fmla="*/ 2147483647 w 704"/>
                <a:gd name="T57" fmla="*/ 2147483647 h 308"/>
                <a:gd name="T58" fmla="*/ 2147483647 w 704"/>
                <a:gd name="T59" fmla="*/ 0 h 308"/>
                <a:gd name="T60" fmla="*/ 2147483647 w 704"/>
                <a:gd name="T61" fmla="*/ 2147483647 h 308"/>
                <a:gd name="T62" fmla="*/ 2147483647 w 704"/>
                <a:gd name="T63" fmla="*/ 2147483647 h 308"/>
                <a:gd name="T64" fmla="*/ 2147483647 w 704"/>
                <a:gd name="T65" fmla="*/ 2147483647 h 308"/>
                <a:gd name="T66" fmla="*/ 2147483647 w 704"/>
                <a:gd name="T67" fmla="*/ 2147483647 h 30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04"/>
                <a:gd name="T103" fmla="*/ 0 h 308"/>
                <a:gd name="T104" fmla="*/ 704 w 704"/>
                <a:gd name="T105" fmla="*/ 308 h 30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04" h="308">
                  <a:moveTo>
                    <a:pt x="24" y="228"/>
                  </a:moveTo>
                  <a:lnTo>
                    <a:pt x="0" y="294"/>
                  </a:lnTo>
                  <a:lnTo>
                    <a:pt x="91" y="285"/>
                  </a:lnTo>
                  <a:lnTo>
                    <a:pt x="127" y="255"/>
                  </a:lnTo>
                  <a:lnTo>
                    <a:pt x="251" y="222"/>
                  </a:lnTo>
                  <a:lnTo>
                    <a:pt x="285" y="240"/>
                  </a:lnTo>
                  <a:lnTo>
                    <a:pt x="367" y="228"/>
                  </a:lnTo>
                  <a:lnTo>
                    <a:pt x="367" y="233"/>
                  </a:lnTo>
                  <a:lnTo>
                    <a:pt x="489" y="308"/>
                  </a:lnTo>
                  <a:lnTo>
                    <a:pt x="561" y="286"/>
                  </a:lnTo>
                  <a:lnTo>
                    <a:pt x="601" y="201"/>
                  </a:lnTo>
                  <a:lnTo>
                    <a:pt x="671" y="177"/>
                  </a:lnTo>
                  <a:lnTo>
                    <a:pt x="704" y="115"/>
                  </a:lnTo>
                  <a:lnTo>
                    <a:pt x="702" y="39"/>
                  </a:lnTo>
                  <a:lnTo>
                    <a:pt x="693" y="101"/>
                  </a:lnTo>
                  <a:lnTo>
                    <a:pt x="655" y="155"/>
                  </a:lnTo>
                  <a:lnTo>
                    <a:pt x="640" y="151"/>
                  </a:lnTo>
                  <a:lnTo>
                    <a:pt x="587" y="165"/>
                  </a:lnTo>
                  <a:lnTo>
                    <a:pt x="587" y="148"/>
                  </a:lnTo>
                  <a:lnTo>
                    <a:pt x="640" y="130"/>
                  </a:lnTo>
                  <a:lnTo>
                    <a:pt x="592" y="124"/>
                  </a:lnTo>
                  <a:lnTo>
                    <a:pt x="646" y="107"/>
                  </a:lnTo>
                  <a:lnTo>
                    <a:pt x="666" y="116"/>
                  </a:lnTo>
                  <a:lnTo>
                    <a:pt x="677" y="57"/>
                  </a:lnTo>
                  <a:lnTo>
                    <a:pt x="663" y="43"/>
                  </a:lnTo>
                  <a:lnTo>
                    <a:pt x="599" y="67"/>
                  </a:lnTo>
                  <a:lnTo>
                    <a:pt x="601" y="31"/>
                  </a:lnTo>
                  <a:lnTo>
                    <a:pt x="628" y="40"/>
                  </a:lnTo>
                  <a:lnTo>
                    <a:pt x="663" y="13"/>
                  </a:lnTo>
                  <a:lnTo>
                    <a:pt x="644" y="0"/>
                  </a:lnTo>
                  <a:lnTo>
                    <a:pt x="434" y="48"/>
                  </a:lnTo>
                  <a:lnTo>
                    <a:pt x="176" y="100"/>
                  </a:lnTo>
                  <a:lnTo>
                    <a:pt x="58" y="227"/>
                  </a:lnTo>
                  <a:lnTo>
                    <a:pt x="24" y="22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grpSp>
          <p:nvGrpSpPr>
            <p:cNvPr id="153" name="Shape - New York"/>
            <p:cNvGrpSpPr>
              <a:grpSpLocks/>
            </p:cNvGrpSpPr>
            <p:nvPr/>
          </p:nvGrpSpPr>
          <p:grpSpPr bwMode="auto">
            <a:xfrm>
              <a:off x="6800742" y="1635125"/>
              <a:ext cx="1044575" cy="700087"/>
              <a:chOff x="4071" y="893"/>
              <a:chExt cx="658" cy="440"/>
            </a:xfrm>
            <a:grpFill/>
          </p:grpSpPr>
          <p:sp>
            <p:nvSpPr>
              <p:cNvPr id="258" name="Shape -"/>
              <p:cNvSpPr>
                <a:spLocks noChangeAspect="1"/>
              </p:cNvSpPr>
              <p:nvPr/>
            </p:nvSpPr>
            <p:spPr bwMode="auto">
              <a:xfrm>
                <a:off x="4071" y="893"/>
                <a:ext cx="521" cy="417"/>
              </a:xfrm>
              <a:custGeom>
                <a:avLst/>
                <a:gdLst>
                  <a:gd name="T0" fmla="*/ 41 w 524"/>
                  <a:gd name="T1" fmla="*/ 286 h 426"/>
                  <a:gd name="T2" fmla="*/ 90 w 524"/>
                  <a:gd name="T3" fmla="*/ 261 h 426"/>
                  <a:gd name="T4" fmla="*/ 157 w 524"/>
                  <a:gd name="T5" fmla="*/ 255 h 426"/>
                  <a:gd name="T6" fmla="*/ 173 w 524"/>
                  <a:gd name="T7" fmla="*/ 233 h 426"/>
                  <a:gd name="T8" fmla="*/ 197 w 524"/>
                  <a:gd name="T9" fmla="*/ 230 h 426"/>
                  <a:gd name="T10" fmla="*/ 211 w 524"/>
                  <a:gd name="T11" fmla="*/ 206 h 426"/>
                  <a:gd name="T12" fmla="*/ 233 w 524"/>
                  <a:gd name="T13" fmla="*/ 197 h 426"/>
                  <a:gd name="T14" fmla="*/ 223 w 524"/>
                  <a:gd name="T15" fmla="*/ 152 h 426"/>
                  <a:gd name="T16" fmla="*/ 209 w 524"/>
                  <a:gd name="T17" fmla="*/ 140 h 426"/>
                  <a:gd name="T18" fmla="*/ 237 w 524"/>
                  <a:gd name="T19" fmla="*/ 104 h 426"/>
                  <a:gd name="T20" fmla="*/ 255 w 524"/>
                  <a:gd name="T21" fmla="*/ 104 h 426"/>
                  <a:gd name="T22" fmla="*/ 316 w 524"/>
                  <a:gd name="T23" fmla="*/ 28 h 426"/>
                  <a:gd name="T24" fmla="*/ 410 w 524"/>
                  <a:gd name="T25" fmla="*/ 0 h 426"/>
                  <a:gd name="T26" fmla="*/ 421 w 524"/>
                  <a:gd name="T27" fmla="*/ 72 h 426"/>
                  <a:gd name="T28" fmla="*/ 425 w 524"/>
                  <a:gd name="T29" fmla="*/ 69 h 426"/>
                  <a:gd name="T30" fmla="*/ 448 w 524"/>
                  <a:gd name="T31" fmla="*/ 94 h 426"/>
                  <a:gd name="T32" fmla="*/ 449 w 524"/>
                  <a:gd name="T33" fmla="*/ 167 h 426"/>
                  <a:gd name="T34" fmla="*/ 477 w 524"/>
                  <a:gd name="T35" fmla="*/ 227 h 426"/>
                  <a:gd name="T36" fmla="*/ 488 w 524"/>
                  <a:gd name="T37" fmla="*/ 304 h 426"/>
                  <a:gd name="T38" fmla="*/ 491 w 524"/>
                  <a:gd name="T39" fmla="*/ 371 h 426"/>
                  <a:gd name="T40" fmla="*/ 524 w 524"/>
                  <a:gd name="T41" fmla="*/ 394 h 426"/>
                  <a:gd name="T42" fmla="*/ 500 w 524"/>
                  <a:gd name="T43" fmla="*/ 426 h 426"/>
                  <a:gd name="T44" fmla="*/ 439 w 524"/>
                  <a:gd name="T45" fmla="*/ 388 h 426"/>
                  <a:gd name="T46" fmla="*/ 407 w 524"/>
                  <a:gd name="T47" fmla="*/ 391 h 426"/>
                  <a:gd name="T48" fmla="*/ 376 w 524"/>
                  <a:gd name="T49" fmla="*/ 382 h 426"/>
                  <a:gd name="T50" fmla="*/ 378 w 524"/>
                  <a:gd name="T51" fmla="*/ 359 h 426"/>
                  <a:gd name="T52" fmla="*/ 358 w 524"/>
                  <a:gd name="T53" fmla="*/ 352 h 426"/>
                  <a:gd name="T54" fmla="*/ 15 w 524"/>
                  <a:gd name="T55" fmla="*/ 417 h 426"/>
                  <a:gd name="T56" fmla="*/ 0 w 524"/>
                  <a:gd name="T57" fmla="*/ 398 h 426"/>
                  <a:gd name="T58" fmla="*/ 53 w 524"/>
                  <a:gd name="T59" fmla="*/ 322 h 426"/>
                  <a:gd name="T60" fmla="*/ 41 w 524"/>
                  <a:gd name="T61" fmla="*/ 286 h 42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4"/>
                  <a:gd name="T94" fmla="*/ 0 h 426"/>
                  <a:gd name="T95" fmla="*/ 524 w 524"/>
                  <a:gd name="T96" fmla="*/ 426 h 42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4" h="426">
                    <a:moveTo>
                      <a:pt x="41" y="286"/>
                    </a:moveTo>
                    <a:lnTo>
                      <a:pt x="90" y="261"/>
                    </a:lnTo>
                    <a:lnTo>
                      <a:pt x="157" y="255"/>
                    </a:lnTo>
                    <a:lnTo>
                      <a:pt x="173" y="233"/>
                    </a:lnTo>
                    <a:lnTo>
                      <a:pt x="197" y="230"/>
                    </a:lnTo>
                    <a:lnTo>
                      <a:pt x="211" y="206"/>
                    </a:lnTo>
                    <a:lnTo>
                      <a:pt x="233" y="197"/>
                    </a:lnTo>
                    <a:lnTo>
                      <a:pt x="223" y="152"/>
                    </a:lnTo>
                    <a:lnTo>
                      <a:pt x="209" y="140"/>
                    </a:lnTo>
                    <a:lnTo>
                      <a:pt x="237" y="104"/>
                    </a:lnTo>
                    <a:lnTo>
                      <a:pt x="255" y="104"/>
                    </a:lnTo>
                    <a:lnTo>
                      <a:pt x="316" y="28"/>
                    </a:lnTo>
                    <a:lnTo>
                      <a:pt x="410" y="0"/>
                    </a:lnTo>
                    <a:lnTo>
                      <a:pt x="421" y="72"/>
                    </a:lnTo>
                    <a:lnTo>
                      <a:pt x="425" y="69"/>
                    </a:lnTo>
                    <a:lnTo>
                      <a:pt x="448" y="94"/>
                    </a:lnTo>
                    <a:lnTo>
                      <a:pt x="449" y="167"/>
                    </a:lnTo>
                    <a:lnTo>
                      <a:pt x="477" y="227"/>
                    </a:lnTo>
                    <a:lnTo>
                      <a:pt x="488" y="304"/>
                    </a:lnTo>
                    <a:lnTo>
                      <a:pt x="491" y="371"/>
                    </a:lnTo>
                    <a:lnTo>
                      <a:pt x="524" y="394"/>
                    </a:lnTo>
                    <a:lnTo>
                      <a:pt x="500" y="426"/>
                    </a:lnTo>
                    <a:lnTo>
                      <a:pt x="439" y="388"/>
                    </a:lnTo>
                    <a:lnTo>
                      <a:pt x="407" y="391"/>
                    </a:lnTo>
                    <a:lnTo>
                      <a:pt x="376" y="382"/>
                    </a:lnTo>
                    <a:lnTo>
                      <a:pt x="378" y="359"/>
                    </a:lnTo>
                    <a:lnTo>
                      <a:pt x="358" y="352"/>
                    </a:lnTo>
                    <a:lnTo>
                      <a:pt x="15" y="417"/>
                    </a:lnTo>
                    <a:lnTo>
                      <a:pt x="0" y="398"/>
                    </a:lnTo>
                    <a:lnTo>
                      <a:pt x="53" y="322"/>
                    </a:lnTo>
                    <a:lnTo>
                      <a:pt x="41" y="286"/>
                    </a:lnTo>
                    <a:close/>
                  </a:path>
                </a:pathLst>
              </a:custGeom>
              <a:solidFill>
                <a:schemeClr val="accent1"/>
              </a:solidFill>
              <a:ln w="19050">
                <a:solidFill>
                  <a:srgbClr val="000000"/>
                </a:solidFill>
                <a:prstDash val="solid"/>
                <a:round/>
                <a:headEnd/>
                <a:tailEnd/>
              </a:ln>
            </p:spPr>
            <p:txBody>
              <a:bodyPr/>
              <a:lstStyle/>
              <a:p>
                <a:pPr>
                  <a:defRPr/>
                </a:pPr>
                <a:endParaRPr lang="en-US" sz="1300">
                  <a:latin typeface="+mj-lt"/>
                </a:endParaRPr>
              </a:p>
            </p:txBody>
          </p:sp>
          <p:sp>
            <p:nvSpPr>
              <p:cNvPr id="259" name="Shape -"/>
              <p:cNvSpPr>
                <a:spLocks noChangeAspect="1"/>
              </p:cNvSpPr>
              <p:nvPr/>
            </p:nvSpPr>
            <p:spPr bwMode="auto">
              <a:xfrm>
                <a:off x="4578" y="1244"/>
                <a:ext cx="151" cy="89"/>
              </a:xfrm>
              <a:custGeom>
                <a:avLst/>
                <a:gdLst>
                  <a:gd name="T0" fmla="*/ 0 w 152"/>
                  <a:gd name="T1" fmla="*/ 67 h 91"/>
                  <a:gd name="T2" fmla="*/ 63 w 152"/>
                  <a:gd name="T3" fmla="*/ 37 h 91"/>
                  <a:gd name="T4" fmla="*/ 124 w 152"/>
                  <a:gd name="T5" fmla="*/ 0 h 91"/>
                  <a:gd name="T6" fmla="*/ 134 w 152"/>
                  <a:gd name="T7" fmla="*/ 1 h 91"/>
                  <a:gd name="T8" fmla="*/ 152 w 152"/>
                  <a:gd name="T9" fmla="*/ 3 h 91"/>
                  <a:gd name="T10" fmla="*/ 93 w 152"/>
                  <a:gd name="T11" fmla="*/ 50 h 91"/>
                  <a:gd name="T12" fmla="*/ 18 w 152"/>
                  <a:gd name="T13" fmla="*/ 91 h 91"/>
                  <a:gd name="T14" fmla="*/ 0 w 152"/>
                  <a:gd name="T15" fmla="*/ 67 h 91"/>
                  <a:gd name="T16" fmla="*/ 0 60000 65536"/>
                  <a:gd name="T17" fmla="*/ 0 60000 65536"/>
                  <a:gd name="T18" fmla="*/ 0 60000 65536"/>
                  <a:gd name="T19" fmla="*/ 0 60000 65536"/>
                  <a:gd name="T20" fmla="*/ 0 60000 65536"/>
                  <a:gd name="T21" fmla="*/ 0 60000 65536"/>
                  <a:gd name="T22" fmla="*/ 0 60000 65536"/>
                  <a:gd name="T23" fmla="*/ 0 60000 65536"/>
                  <a:gd name="T24" fmla="*/ 0 w 152"/>
                  <a:gd name="T25" fmla="*/ 0 h 91"/>
                  <a:gd name="T26" fmla="*/ 152 w 152"/>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2" h="91">
                    <a:moveTo>
                      <a:pt x="0" y="67"/>
                    </a:moveTo>
                    <a:lnTo>
                      <a:pt x="63" y="37"/>
                    </a:lnTo>
                    <a:lnTo>
                      <a:pt x="124" y="0"/>
                    </a:lnTo>
                    <a:lnTo>
                      <a:pt x="134" y="1"/>
                    </a:lnTo>
                    <a:lnTo>
                      <a:pt x="152" y="3"/>
                    </a:lnTo>
                    <a:lnTo>
                      <a:pt x="93" y="50"/>
                    </a:lnTo>
                    <a:lnTo>
                      <a:pt x="18" y="91"/>
                    </a:lnTo>
                    <a:lnTo>
                      <a:pt x="0" y="67"/>
                    </a:lnTo>
                    <a:close/>
                  </a:path>
                </a:pathLst>
              </a:custGeom>
              <a:solidFill>
                <a:schemeClr val="accent1"/>
              </a:solidFill>
              <a:ln w="19050">
                <a:solidFill>
                  <a:srgbClr val="000000"/>
                </a:solidFill>
                <a:prstDash val="solid"/>
                <a:round/>
                <a:headEnd/>
                <a:tailEnd/>
              </a:ln>
            </p:spPr>
            <p:txBody>
              <a:bodyPr/>
              <a:lstStyle/>
              <a:p>
                <a:pPr>
                  <a:defRPr/>
                </a:pPr>
                <a:endParaRPr lang="en-US" sz="1300">
                  <a:latin typeface="+mj-lt"/>
                </a:endParaRPr>
              </a:p>
            </p:txBody>
          </p:sp>
        </p:grpSp>
        <p:sp>
          <p:nvSpPr>
            <p:cNvPr id="154" name="Shape - New Mexico"/>
            <p:cNvSpPr>
              <a:spLocks noChangeAspect="1"/>
            </p:cNvSpPr>
            <p:nvPr/>
          </p:nvSpPr>
          <p:spPr bwMode="auto">
            <a:xfrm>
              <a:off x="3138380" y="3314700"/>
              <a:ext cx="898525" cy="877887"/>
            </a:xfrm>
            <a:custGeom>
              <a:avLst/>
              <a:gdLst>
                <a:gd name="T0" fmla="*/ 2147483647 w 568"/>
                <a:gd name="T1" fmla="*/ 0 h 563"/>
                <a:gd name="T2" fmla="*/ 2147483647 w 568"/>
                <a:gd name="T3" fmla="*/ 2147483647 h 563"/>
                <a:gd name="T4" fmla="*/ 2147483647 w 568"/>
                <a:gd name="T5" fmla="*/ 2147483647 h 563"/>
                <a:gd name="T6" fmla="*/ 2147483647 w 568"/>
                <a:gd name="T7" fmla="*/ 2147483647 h 563"/>
                <a:gd name="T8" fmla="*/ 2147483647 w 568"/>
                <a:gd name="T9" fmla="*/ 2147483647 h 563"/>
                <a:gd name="T10" fmla="*/ 2147483647 w 568"/>
                <a:gd name="T11" fmla="*/ 2147483647 h 563"/>
                <a:gd name="T12" fmla="*/ 2147483647 w 568"/>
                <a:gd name="T13" fmla="*/ 2147483647 h 563"/>
                <a:gd name="T14" fmla="*/ 2147483647 w 568"/>
                <a:gd name="T15" fmla="*/ 2147483647 h 563"/>
                <a:gd name="T16" fmla="*/ 0 w 568"/>
                <a:gd name="T17" fmla="*/ 2147483647 h 563"/>
                <a:gd name="T18" fmla="*/ 2147483647 w 568"/>
                <a:gd name="T19" fmla="*/ 2147483647 h 563"/>
                <a:gd name="T20" fmla="*/ 2147483647 w 568"/>
                <a:gd name="T21" fmla="*/ 0 h 5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8"/>
                <a:gd name="T34" fmla="*/ 0 h 563"/>
                <a:gd name="T35" fmla="*/ 568 w 568"/>
                <a:gd name="T36" fmla="*/ 563 h 5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8" h="563">
                  <a:moveTo>
                    <a:pt x="69" y="0"/>
                  </a:moveTo>
                  <a:lnTo>
                    <a:pt x="568" y="22"/>
                  </a:lnTo>
                  <a:lnTo>
                    <a:pt x="544" y="520"/>
                  </a:lnTo>
                  <a:lnTo>
                    <a:pt x="382" y="511"/>
                  </a:lnTo>
                  <a:lnTo>
                    <a:pt x="230" y="507"/>
                  </a:lnTo>
                  <a:lnTo>
                    <a:pt x="230" y="526"/>
                  </a:lnTo>
                  <a:lnTo>
                    <a:pt x="103" y="526"/>
                  </a:lnTo>
                  <a:lnTo>
                    <a:pt x="95" y="563"/>
                  </a:lnTo>
                  <a:lnTo>
                    <a:pt x="0" y="551"/>
                  </a:lnTo>
                  <a:lnTo>
                    <a:pt x="54" y="130"/>
                  </a:lnTo>
                  <a:lnTo>
                    <a:pt x="69" y="0"/>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55" name="Shape - New Jersey"/>
            <p:cNvSpPr>
              <a:spLocks noChangeAspect="1"/>
            </p:cNvSpPr>
            <p:nvPr/>
          </p:nvSpPr>
          <p:spPr bwMode="auto">
            <a:xfrm>
              <a:off x="7413517" y="2236787"/>
              <a:ext cx="196850" cy="385763"/>
            </a:xfrm>
            <a:custGeom>
              <a:avLst/>
              <a:gdLst>
                <a:gd name="T0" fmla="*/ 2147483647 w 125"/>
                <a:gd name="T1" fmla="*/ 2147483647 h 247"/>
                <a:gd name="T2" fmla="*/ 2147483647 w 125"/>
                <a:gd name="T3" fmla="*/ 0 h 247"/>
                <a:gd name="T4" fmla="*/ 2147483647 w 125"/>
                <a:gd name="T5" fmla="*/ 2147483647 h 247"/>
                <a:gd name="T6" fmla="*/ 2147483647 w 125"/>
                <a:gd name="T7" fmla="*/ 2147483647 h 247"/>
                <a:gd name="T8" fmla="*/ 2147483647 w 125"/>
                <a:gd name="T9" fmla="*/ 2147483647 h 247"/>
                <a:gd name="T10" fmla="*/ 2147483647 w 125"/>
                <a:gd name="T11" fmla="*/ 2147483647 h 247"/>
                <a:gd name="T12" fmla="*/ 2147483647 w 125"/>
                <a:gd name="T13" fmla="*/ 2147483647 h 247"/>
                <a:gd name="T14" fmla="*/ 2147483647 w 125"/>
                <a:gd name="T15" fmla="*/ 2147483647 h 247"/>
                <a:gd name="T16" fmla="*/ 2147483647 w 125"/>
                <a:gd name="T17" fmla="*/ 2147483647 h 247"/>
                <a:gd name="T18" fmla="*/ 2147483647 w 125"/>
                <a:gd name="T19" fmla="*/ 2147483647 h 247"/>
                <a:gd name="T20" fmla="*/ 2147483647 w 125"/>
                <a:gd name="T21" fmla="*/ 2147483647 h 247"/>
                <a:gd name="T22" fmla="*/ 0 w 125"/>
                <a:gd name="T23" fmla="*/ 2147483647 h 247"/>
                <a:gd name="T24" fmla="*/ 2147483647 w 125"/>
                <a:gd name="T25" fmla="*/ 2147483647 h 2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5"/>
                <a:gd name="T40" fmla="*/ 0 h 247"/>
                <a:gd name="T41" fmla="*/ 125 w 125"/>
                <a:gd name="T42" fmla="*/ 247 h 2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5" h="247">
                  <a:moveTo>
                    <a:pt x="22" y="2"/>
                  </a:moveTo>
                  <a:lnTo>
                    <a:pt x="52" y="0"/>
                  </a:lnTo>
                  <a:lnTo>
                    <a:pt x="112" y="37"/>
                  </a:lnTo>
                  <a:lnTo>
                    <a:pt x="103" y="67"/>
                  </a:lnTo>
                  <a:lnTo>
                    <a:pt x="124" y="86"/>
                  </a:lnTo>
                  <a:lnTo>
                    <a:pt x="125" y="203"/>
                  </a:lnTo>
                  <a:lnTo>
                    <a:pt x="104" y="247"/>
                  </a:lnTo>
                  <a:lnTo>
                    <a:pt x="81" y="231"/>
                  </a:lnTo>
                  <a:lnTo>
                    <a:pt x="55" y="230"/>
                  </a:lnTo>
                  <a:lnTo>
                    <a:pt x="12" y="206"/>
                  </a:lnTo>
                  <a:lnTo>
                    <a:pt x="45" y="133"/>
                  </a:lnTo>
                  <a:lnTo>
                    <a:pt x="0" y="94"/>
                  </a:lnTo>
                  <a:lnTo>
                    <a:pt x="22" y="2"/>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56" name="Shape - New Hampshire"/>
            <p:cNvSpPr>
              <a:spLocks noChangeAspect="1"/>
            </p:cNvSpPr>
            <p:nvPr/>
          </p:nvSpPr>
          <p:spPr bwMode="auto">
            <a:xfrm>
              <a:off x="7604017" y="1522412"/>
              <a:ext cx="257175" cy="447675"/>
            </a:xfrm>
            <a:custGeom>
              <a:avLst/>
              <a:gdLst>
                <a:gd name="T0" fmla="*/ 2147483647 w 162"/>
                <a:gd name="T1" fmla="*/ 0 h 289"/>
                <a:gd name="T2" fmla="*/ 0 w 162"/>
                <a:gd name="T3" fmla="*/ 2147483647 h 289"/>
                <a:gd name="T4" fmla="*/ 2147483647 w 162"/>
                <a:gd name="T5" fmla="*/ 2147483647 h 289"/>
                <a:gd name="T6" fmla="*/ 2147483647 w 162"/>
                <a:gd name="T7" fmla="*/ 2147483647 h 289"/>
                <a:gd name="T8" fmla="*/ 2147483647 w 162"/>
                <a:gd name="T9" fmla="*/ 2147483647 h 289"/>
                <a:gd name="T10" fmla="*/ 2147483647 w 162"/>
                <a:gd name="T11" fmla="*/ 2147483647 h 289"/>
                <a:gd name="T12" fmla="*/ 2147483647 w 162"/>
                <a:gd name="T13" fmla="*/ 2147483647 h 289"/>
                <a:gd name="T14" fmla="*/ 2147483647 w 162"/>
                <a:gd name="T15" fmla="*/ 2147483647 h 289"/>
                <a:gd name="T16" fmla="*/ 2147483647 w 162"/>
                <a:gd name="T17" fmla="*/ 2147483647 h 289"/>
                <a:gd name="T18" fmla="*/ 2147483647 w 162"/>
                <a:gd name="T19" fmla="*/ 2147483647 h 289"/>
                <a:gd name="T20" fmla="*/ 2147483647 w 162"/>
                <a:gd name="T21" fmla="*/ 2147483647 h 289"/>
                <a:gd name="T22" fmla="*/ 2147483647 w 162"/>
                <a:gd name="T23" fmla="*/ 2147483647 h 289"/>
                <a:gd name="T24" fmla="*/ 2147483647 w 162"/>
                <a:gd name="T25" fmla="*/ 0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2"/>
                <a:gd name="T40" fmla="*/ 0 h 289"/>
                <a:gd name="T41" fmla="*/ 162 w 162"/>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2" h="289">
                  <a:moveTo>
                    <a:pt x="34" y="0"/>
                  </a:moveTo>
                  <a:lnTo>
                    <a:pt x="0" y="51"/>
                  </a:lnTo>
                  <a:lnTo>
                    <a:pt x="37" y="118"/>
                  </a:lnTo>
                  <a:lnTo>
                    <a:pt x="15" y="136"/>
                  </a:lnTo>
                  <a:lnTo>
                    <a:pt x="24" y="289"/>
                  </a:lnTo>
                  <a:lnTo>
                    <a:pt x="115" y="267"/>
                  </a:lnTo>
                  <a:lnTo>
                    <a:pt x="138" y="267"/>
                  </a:lnTo>
                  <a:lnTo>
                    <a:pt x="152" y="250"/>
                  </a:lnTo>
                  <a:lnTo>
                    <a:pt x="152" y="222"/>
                  </a:lnTo>
                  <a:lnTo>
                    <a:pt x="162" y="204"/>
                  </a:lnTo>
                  <a:lnTo>
                    <a:pt x="112" y="182"/>
                  </a:lnTo>
                  <a:lnTo>
                    <a:pt x="46" y="14"/>
                  </a:lnTo>
                  <a:lnTo>
                    <a:pt x="34" y="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57" name="Shape - Nevada"/>
            <p:cNvSpPr>
              <a:spLocks noChangeAspect="1"/>
            </p:cNvSpPr>
            <p:nvPr/>
          </p:nvSpPr>
          <p:spPr bwMode="auto">
            <a:xfrm>
              <a:off x="1930292" y="2300287"/>
              <a:ext cx="831850" cy="1239838"/>
            </a:xfrm>
            <a:custGeom>
              <a:avLst/>
              <a:gdLst>
                <a:gd name="T0" fmla="*/ 2147483647 w 527"/>
                <a:gd name="T1" fmla="*/ 0 h 797"/>
                <a:gd name="T2" fmla="*/ 0 w 527"/>
                <a:gd name="T3" fmla="*/ 2147483647 h 797"/>
                <a:gd name="T4" fmla="*/ 2147483647 w 527"/>
                <a:gd name="T5" fmla="*/ 2147483647 h 797"/>
                <a:gd name="T6" fmla="*/ 2147483647 w 527"/>
                <a:gd name="T7" fmla="*/ 2147483647 h 797"/>
                <a:gd name="T8" fmla="*/ 2147483647 w 527"/>
                <a:gd name="T9" fmla="*/ 2147483647 h 797"/>
                <a:gd name="T10" fmla="*/ 2147483647 w 527"/>
                <a:gd name="T11" fmla="*/ 2147483647 h 797"/>
                <a:gd name="T12" fmla="*/ 2147483647 w 527"/>
                <a:gd name="T13" fmla="*/ 2147483647 h 797"/>
                <a:gd name="T14" fmla="*/ 2147483647 w 527"/>
                <a:gd name="T15" fmla="*/ 2147483647 h 797"/>
                <a:gd name="T16" fmla="*/ 2147483647 w 527"/>
                <a:gd name="T17" fmla="*/ 2147483647 h 797"/>
                <a:gd name="T18" fmla="*/ 2147483647 w 527"/>
                <a:gd name="T19" fmla="*/ 2147483647 h 797"/>
                <a:gd name="T20" fmla="*/ 2147483647 w 527"/>
                <a:gd name="T21" fmla="*/ 2147483647 h 797"/>
                <a:gd name="T22" fmla="*/ 2147483647 w 527"/>
                <a:gd name="T23" fmla="*/ 0 h 7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27"/>
                <a:gd name="T37" fmla="*/ 0 h 797"/>
                <a:gd name="T38" fmla="*/ 527 w 527"/>
                <a:gd name="T39" fmla="*/ 797 h 7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27" h="797">
                  <a:moveTo>
                    <a:pt x="67" y="0"/>
                  </a:moveTo>
                  <a:lnTo>
                    <a:pt x="0" y="316"/>
                  </a:lnTo>
                  <a:lnTo>
                    <a:pt x="359" y="797"/>
                  </a:lnTo>
                  <a:lnTo>
                    <a:pt x="381" y="776"/>
                  </a:lnTo>
                  <a:lnTo>
                    <a:pt x="380" y="681"/>
                  </a:lnTo>
                  <a:lnTo>
                    <a:pt x="425" y="688"/>
                  </a:lnTo>
                  <a:lnTo>
                    <a:pt x="471" y="396"/>
                  </a:lnTo>
                  <a:lnTo>
                    <a:pt x="502" y="198"/>
                  </a:lnTo>
                  <a:lnTo>
                    <a:pt x="511" y="138"/>
                  </a:lnTo>
                  <a:lnTo>
                    <a:pt x="527" y="85"/>
                  </a:lnTo>
                  <a:lnTo>
                    <a:pt x="290" y="47"/>
                  </a:lnTo>
                  <a:lnTo>
                    <a:pt x="67" y="0"/>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58" name="Shape - Nebraska"/>
            <p:cNvSpPr>
              <a:spLocks noChangeAspect="1"/>
            </p:cNvSpPr>
            <p:nvPr/>
          </p:nvSpPr>
          <p:spPr bwMode="auto">
            <a:xfrm>
              <a:off x="3917842" y="2401887"/>
              <a:ext cx="1095375" cy="487363"/>
            </a:xfrm>
            <a:custGeom>
              <a:avLst/>
              <a:gdLst>
                <a:gd name="T0" fmla="*/ 2147483647 w 695"/>
                <a:gd name="T1" fmla="*/ 0 h 313"/>
                <a:gd name="T2" fmla="*/ 0 w 695"/>
                <a:gd name="T3" fmla="*/ 2147483647 h 313"/>
                <a:gd name="T4" fmla="*/ 2147483647 w 695"/>
                <a:gd name="T5" fmla="*/ 2147483647 h 313"/>
                <a:gd name="T6" fmla="*/ 2147483647 w 695"/>
                <a:gd name="T7" fmla="*/ 2147483647 h 313"/>
                <a:gd name="T8" fmla="*/ 2147483647 w 695"/>
                <a:gd name="T9" fmla="*/ 2147483647 h 313"/>
                <a:gd name="T10" fmla="*/ 2147483647 w 695"/>
                <a:gd name="T11" fmla="*/ 2147483647 h 313"/>
                <a:gd name="T12" fmla="*/ 2147483647 w 695"/>
                <a:gd name="T13" fmla="*/ 2147483647 h 313"/>
                <a:gd name="T14" fmla="*/ 2147483647 w 695"/>
                <a:gd name="T15" fmla="*/ 2147483647 h 313"/>
                <a:gd name="T16" fmla="*/ 2147483647 w 695"/>
                <a:gd name="T17" fmla="*/ 2147483647 h 313"/>
                <a:gd name="T18" fmla="*/ 2147483647 w 695"/>
                <a:gd name="T19" fmla="*/ 2147483647 h 313"/>
                <a:gd name="T20" fmla="*/ 2147483647 w 695"/>
                <a:gd name="T21" fmla="*/ 2147483647 h 313"/>
                <a:gd name="T22" fmla="*/ 2147483647 w 695"/>
                <a:gd name="T23" fmla="*/ 2147483647 h 313"/>
                <a:gd name="T24" fmla="*/ 2147483647 w 695"/>
                <a:gd name="T25" fmla="*/ 2147483647 h 313"/>
                <a:gd name="T26" fmla="*/ 2147483647 w 695"/>
                <a:gd name="T27" fmla="*/ 2147483647 h 313"/>
                <a:gd name="T28" fmla="*/ 2147483647 w 695"/>
                <a:gd name="T29" fmla="*/ 0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5"/>
                <a:gd name="T46" fmla="*/ 0 h 313"/>
                <a:gd name="T47" fmla="*/ 695 w 695"/>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5" h="313">
                  <a:moveTo>
                    <a:pt x="8" y="0"/>
                  </a:moveTo>
                  <a:lnTo>
                    <a:pt x="0" y="207"/>
                  </a:lnTo>
                  <a:lnTo>
                    <a:pt x="157" y="211"/>
                  </a:lnTo>
                  <a:lnTo>
                    <a:pt x="155" y="313"/>
                  </a:lnTo>
                  <a:lnTo>
                    <a:pt x="367" y="310"/>
                  </a:lnTo>
                  <a:lnTo>
                    <a:pt x="556" y="307"/>
                  </a:lnTo>
                  <a:lnTo>
                    <a:pt x="695" y="310"/>
                  </a:lnTo>
                  <a:lnTo>
                    <a:pt x="652" y="222"/>
                  </a:lnTo>
                  <a:lnTo>
                    <a:pt x="622" y="140"/>
                  </a:lnTo>
                  <a:lnTo>
                    <a:pt x="589" y="55"/>
                  </a:lnTo>
                  <a:lnTo>
                    <a:pt x="510" y="1"/>
                  </a:lnTo>
                  <a:lnTo>
                    <a:pt x="474" y="33"/>
                  </a:lnTo>
                  <a:lnTo>
                    <a:pt x="431" y="10"/>
                  </a:lnTo>
                  <a:lnTo>
                    <a:pt x="242" y="4"/>
                  </a:lnTo>
                  <a:lnTo>
                    <a:pt x="8"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159" name="Shape - Montana"/>
            <p:cNvSpPr>
              <a:spLocks noChangeAspect="1"/>
            </p:cNvSpPr>
            <p:nvPr/>
          </p:nvSpPr>
          <p:spPr bwMode="auto">
            <a:xfrm>
              <a:off x="2643727" y="1295400"/>
              <a:ext cx="1306512" cy="803275"/>
            </a:xfrm>
            <a:custGeom>
              <a:avLst/>
              <a:gdLst>
                <a:gd name="T0" fmla="*/ 2147483647 w 828"/>
                <a:gd name="T1" fmla="*/ 0 h 516"/>
                <a:gd name="T2" fmla="*/ 2147483647 w 828"/>
                <a:gd name="T3" fmla="*/ 2147483647 h 516"/>
                <a:gd name="T4" fmla="*/ 2147483647 w 828"/>
                <a:gd name="T5" fmla="*/ 2147483647 h 516"/>
                <a:gd name="T6" fmla="*/ 2147483647 w 828"/>
                <a:gd name="T7" fmla="*/ 2147483647 h 516"/>
                <a:gd name="T8" fmla="*/ 2147483647 w 828"/>
                <a:gd name="T9" fmla="*/ 2147483647 h 516"/>
                <a:gd name="T10" fmla="*/ 2147483647 w 828"/>
                <a:gd name="T11" fmla="*/ 2147483647 h 516"/>
                <a:gd name="T12" fmla="*/ 2147483647 w 828"/>
                <a:gd name="T13" fmla="*/ 2147483647 h 516"/>
                <a:gd name="T14" fmla="*/ 2147483647 w 828"/>
                <a:gd name="T15" fmla="*/ 2147483647 h 516"/>
                <a:gd name="T16" fmla="*/ 2147483647 w 828"/>
                <a:gd name="T17" fmla="*/ 2147483647 h 516"/>
                <a:gd name="T18" fmla="*/ 2147483647 w 828"/>
                <a:gd name="T19" fmla="*/ 2147483647 h 516"/>
                <a:gd name="T20" fmla="*/ 2147483647 w 828"/>
                <a:gd name="T21" fmla="*/ 2147483647 h 516"/>
                <a:gd name="T22" fmla="*/ 2147483647 w 828"/>
                <a:gd name="T23" fmla="*/ 2147483647 h 516"/>
                <a:gd name="T24" fmla="*/ 2147483647 w 828"/>
                <a:gd name="T25" fmla="*/ 2147483647 h 516"/>
                <a:gd name="T26" fmla="*/ 2147483647 w 828"/>
                <a:gd name="T27" fmla="*/ 2147483647 h 516"/>
                <a:gd name="T28" fmla="*/ 2147483647 w 828"/>
                <a:gd name="T29" fmla="*/ 2147483647 h 516"/>
                <a:gd name="T30" fmla="*/ 2147483647 w 828"/>
                <a:gd name="T31" fmla="*/ 2147483647 h 516"/>
                <a:gd name="T32" fmla="*/ 2147483647 w 828"/>
                <a:gd name="T33" fmla="*/ 2147483647 h 516"/>
                <a:gd name="T34" fmla="*/ 0 w 828"/>
                <a:gd name="T35" fmla="*/ 2147483647 h 516"/>
                <a:gd name="T36" fmla="*/ 2147483647 w 828"/>
                <a:gd name="T37" fmla="*/ 0 h 5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8"/>
                <a:gd name="T58" fmla="*/ 0 h 516"/>
                <a:gd name="T59" fmla="*/ 828 w 828"/>
                <a:gd name="T60" fmla="*/ 516 h 5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8" h="516">
                  <a:moveTo>
                    <a:pt x="14" y="0"/>
                  </a:moveTo>
                  <a:lnTo>
                    <a:pt x="176" y="21"/>
                  </a:lnTo>
                  <a:lnTo>
                    <a:pt x="275" y="34"/>
                  </a:lnTo>
                  <a:lnTo>
                    <a:pt x="404" y="48"/>
                  </a:lnTo>
                  <a:lnTo>
                    <a:pt x="524" y="60"/>
                  </a:lnTo>
                  <a:lnTo>
                    <a:pt x="731" y="75"/>
                  </a:lnTo>
                  <a:lnTo>
                    <a:pt x="828" y="82"/>
                  </a:lnTo>
                  <a:lnTo>
                    <a:pt x="825" y="502"/>
                  </a:lnTo>
                  <a:lnTo>
                    <a:pt x="318" y="459"/>
                  </a:lnTo>
                  <a:lnTo>
                    <a:pt x="307" y="516"/>
                  </a:lnTo>
                  <a:lnTo>
                    <a:pt x="288" y="489"/>
                  </a:lnTo>
                  <a:lnTo>
                    <a:pt x="242" y="493"/>
                  </a:lnTo>
                  <a:lnTo>
                    <a:pt x="175" y="504"/>
                  </a:lnTo>
                  <a:lnTo>
                    <a:pt x="163" y="431"/>
                  </a:lnTo>
                  <a:lnTo>
                    <a:pt x="84" y="373"/>
                  </a:lnTo>
                  <a:lnTo>
                    <a:pt x="96" y="317"/>
                  </a:lnTo>
                  <a:lnTo>
                    <a:pt x="103" y="273"/>
                  </a:lnTo>
                  <a:lnTo>
                    <a:pt x="0" y="128"/>
                  </a:lnTo>
                  <a:lnTo>
                    <a:pt x="14"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60" name="Shape - Missouri"/>
            <p:cNvSpPr>
              <a:spLocks noChangeAspect="1"/>
            </p:cNvSpPr>
            <p:nvPr/>
          </p:nvSpPr>
          <p:spPr bwMode="auto">
            <a:xfrm>
              <a:off x="4957655" y="2752725"/>
              <a:ext cx="863600" cy="701675"/>
            </a:xfrm>
            <a:custGeom>
              <a:avLst/>
              <a:gdLst>
                <a:gd name="T0" fmla="*/ 0 w 548"/>
                <a:gd name="T1" fmla="*/ 15 h 451"/>
                <a:gd name="T2" fmla="*/ 240 w 548"/>
                <a:gd name="T3" fmla="*/ 0 h 451"/>
                <a:gd name="T4" fmla="*/ 290 w 548"/>
                <a:gd name="T5" fmla="*/ 0 h 451"/>
                <a:gd name="T6" fmla="*/ 329 w 548"/>
                <a:gd name="T7" fmla="*/ 13 h 451"/>
                <a:gd name="T8" fmla="*/ 308 w 548"/>
                <a:gd name="T9" fmla="*/ 52 h 451"/>
                <a:gd name="T10" fmla="*/ 378 w 548"/>
                <a:gd name="T11" fmla="*/ 116 h 451"/>
                <a:gd name="T12" fmla="*/ 401 w 548"/>
                <a:gd name="T13" fmla="*/ 170 h 451"/>
                <a:gd name="T14" fmla="*/ 442 w 548"/>
                <a:gd name="T15" fmla="*/ 156 h 451"/>
                <a:gd name="T16" fmla="*/ 441 w 548"/>
                <a:gd name="T17" fmla="*/ 232 h 451"/>
                <a:gd name="T18" fmla="*/ 483 w 548"/>
                <a:gd name="T19" fmla="*/ 255 h 451"/>
                <a:gd name="T20" fmla="*/ 502 w 548"/>
                <a:gd name="T21" fmla="*/ 322 h 451"/>
                <a:gd name="T22" fmla="*/ 532 w 548"/>
                <a:gd name="T23" fmla="*/ 328 h 451"/>
                <a:gd name="T24" fmla="*/ 548 w 548"/>
                <a:gd name="T25" fmla="*/ 356 h 451"/>
                <a:gd name="T26" fmla="*/ 511 w 548"/>
                <a:gd name="T27" fmla="*/ 395 h 451"/>
                <a:gd name="T28" fmla="*/ 499 w 548"/>
                <a:gd name="T29" fmla="*/ 439 h 451"/>
                <a:gd name="T30" fmla="*/ 447 w 548"/>
                <a:gd name="T31" fmla="*/ 451 h 451"/>
                <a:gd name="T32" fmla="*/ 460 w 548"/>
                <a:gd name="T33" fmla="*/ 402 h 451"/>
                <a:gd name="T34" fmla="*/ 255 w 548"/>
                <a:gd name="T35" fmla="*/ 420 h 451"/>
                <a:gd name="T36" fmla="*/ 107 w 548"/>
                <a:gd name="T37" fmla="*/ 438 h 451"/>
                <a:gd name="T38" fmla="*/ 98 w 548"/>
                <a:gd name="T39" fmla="*/ 390 h 451"/>
                <a:gd name="T40" fmla="*/ 88 w 548"/>
                <a:gd name="T41" fmla="*/ 246 h 451"/>
                <a:gd name="T42" fmla="*/ 86 w 548"/>
                <a:gd name="T43" fmla="*/ 167 h 451"/>
                <a:gd name="T44" fmla="*/ 37 w 548"/>
                <a:gd name="T45" fmla="*/ 131 h 451"/>
                <a:gd name="T46" fmla="*/ 55 w 548"/>
                <a:gd name="T47" fmla="*/ 98 h 451"/>
                <a:gd name="T48" fmla="*/ 31 w 548"/>
                <a:gd name="T49" fmla="*/ 80 h 451"/>
                <a:gd name="T50" fmla="*/ 0 w 548"/>
                <a:gd name="T51" fmla="*/ 15 h 4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48"/>
                <a:gd name="T79" fmla="*/ 0 h 451"/>
                <a:gd name="T80" fmla="*/ 548 w 548"/>
                <a:gd name="T81" fmla="*/ 451 h 4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48" h="451">
                  <a:moveTo>
                    <a:pt x="0" y="15"/>
                  </a:moveTo>
                  <a:lnTo>
                    <a:pt x="240" y="0"/>
                  </a:lnTo>
                  <a:lnTo>
                    <a:pt x="290" y="0"/>
                  </a:lnTo>
                  <a:lnTo>
                    <a:pt x="329" y="13"/>
                  </a:lnTo>
                  <a:lnTo>
                    <a:pt x="308" y="52"/>
                  </a:lnTo>
                  <a:lnTo>
                    <a:pt x="378" y="116"/>
                  </a:lnTo>
                  <a:lnTo>
                    <a:pt x="401" y="170"/>
                  </a:lnTo>
                  <a:lnTo>
                    <a:pt x="442" y="156"/>
                  </a:lnTo>
                  <a:lnTo>
                    <a:pt x="441" y="232"/>
                  </a:lnTo>
                  <a:lnTo>
                    <a:pt x="483" y="255"/>
                  </a:lnTo>
                  <a:lnTo>
                    <a:pt x="502" y="322"/>
                  </a:lnTo>
                  <a:lnTo>
                    <a:pt x="532" y="328"/>
                  </a:lnTo>
                  <a:lnTo>
                    <a:pt x="548" y="356"/>
                  </a:lnTo>
                  <a:lnTo>
                    <a:pt x="511" y="395"/>
                  </a:lnTo>
                  <a:lnTo>
                    <a:pt x="499" y="439"/>
                  </a:lnTo>
                  <a:lnTo>
                    <a:pt x="447" y="451"/>
                  </a:lnTo>
                  <a:lnTo>
                    <a:pt x="460" y="402"/>
                  </a:lnTo>
                  <a:lnTo>
                    <a:pt x="255" y="420"/>
                  </a:lnTo>
                  <a:lnTo>
                    <a:pt x="107" y="438"/>
                  </a:lnTo>
                  <a:lnTo>
                    <a:pt x="98" y="390"/>
                  </a:lnTo>
                  <a:lnTo>
                    <a:pt x="88" y="246"/>
                  </a:lnTo>
                  <a:lnTo>
                    <a:pt x="86" y="167"/>
                  </a:lnTo>
                  <a:lnTo>
                    <a:pt x="37" y="131"/>
                  </a:lnTo>
                  <a:lnTo>
                    <a:pt x="55" y="98"/>
                  </a:lnTo>
                  <a:lnTo>
                    <a:pt x="31" y="80"/>
                  </a:lnTo>
                  <a:lnTo>
                    <a:pt x="0" y="15"/>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161" name="Shape - Mississippi"/>
            <p:cNvSpPr>
              <a:spLocks noChangeAspect="1"/>
            </p:cNvSpPr>
            <p:nvPr/>
          </p:nvSpPr>
          <p:spPr bwMode="auto">
            <a:xfrm>
              <a:off x="5573605" y="3586162"/>
              <a:ext cx="450850" cy="774700"/>
            </a:xfrm>
            <a:custGeom>
              <a:avLst/>
              <a:gdLst>
                <a:gd name="T0" fmla="*/ 2147483647 w 287"/>
                <a:gd name="T1" fmla="*/ 2147483647 h 499"/>
                <a:gd name="T2" fmla="*/ 2147483647 w 287"/>
                <a:gd name="T3" fmla="*/ 2147483647 h 499"/>
                <a:gd name="T4" fmla="*/ 0 w 287"/>
                <a:gd name="T5" fmla="*/ 2147483647 h 499"/>
                <a:gd name="T6" fmla="*/ 2147483647 w 287"/>
                <a:gd name="T7" fmla="*/ 2147483647 h 499"/>
                <a:gd name="T8" fmla="*/ 2147483647 w 287"/>
                <a:gd name="T9" fmla="*/ 2147483647 h 499"/>
                <a:gd name="T10" fmla="*/ 2147483647 w 287"/>
                <a:gd name="T11" fmla="*/ 2147483647 h 499"/>
                <a:gd name="T12" fmla="*/ 2147483647 w 287"/>
                <a:gd name="T13" fmla="*/ 2147483647 h 499"/>
                <a:gd name="T14" fmla="*/ 2147483647 w 287"/>
                <a:gd name="T15" fmla="*/ 2147483647 h 499"/>
                <a:gd name="T16" fmla="*/ 2147483647 w 287"/>
                <a:gd name="T17" fmla="*/ 2147483647 h 499"/>
                <a:gd name="T18" fmla="*/ 2147483647 w 287"/>
                <a:gd name="T19" fmla="*/ 2147483647 h 499"/>
                <a:gd name="T20" fmla="*/ 2147483647 w 287"/>
                <a:gd name="T21" fmla="*/ 2147483647 h 499"/>
                <a:gd name="T22" fmla="*/ 2147483647 w 287"/>
                <a:gd name="T23" fmla="*/ 2147483647 h 499"/>
                <a:gd name="T24" fmla="*/ 2147483647 w 287"/>
                <a:gd name="T25" fmla="*/ 2147483647 h 499"/>
                <a:gd name="T26" fmla="*/ 2147483647 w 287"/>
                <a:gd name="T27" fmla="*/ 0 h 499"/>
                <a:gd name="T28" fmla="*/ 2147483647 w 287"/>
                <a:gd name="T29" fmla="*/ 2147483647 h 4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7"/>
                <a:gd name="T46" fmla="*/ 0 h 499"/>
                <a:gd name="T47" fmla="*/ 287 w 287"/>
                <a:gd name="T48" fmla="*/ 499 h 4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7" h="499">
                  <a:moveTo>
                    <a:pt x="81" y="16"/>
                  </a:moveTo>
                  <a:lnTo>
                    <a:pt x="38" y="101"/>
                  </a:lnTo>
                  <a:lnTo>
                    <a:pt x="0" y="156"/>
                  </a:lnTo>
                  <a:lnTo>
                    <a:pt x="12" y="222"/>
                  </a:lnTo>
                  <a:lnTo>
                    <a:pt x="57" y="311"/>
                  </a:lnTo>
                  <a:lnTo>
                    <a:pt x="23" y="402"/>
                  </a:lnTo>
                  <a:lnTo>
                    <a:pt x="8" y="450"/>
                  </a:lnTo>
                  <a:lnTo>
                    <a:pt x="175" y="430"/>
                  </a:lnTo>
                  <a:lnTo>
                    <a:pt x="182" y="492"/>
                  </a:lnTo>
                  <a:lnTo>
                    <a:pt x="216" y="499"/>
                  </a:lnTo>
                  <a:lnTo>
                    <a:pt x="225" y="468"/>
                  </a:lnTo>
                  <a:lnTo>
                    <a:pt x="287" y="459"/>
                  </a:lnTo>
                  <a:lnTo>
                    <a:pt x="273" y="357"/>
                  </a:lnTo>
                  <a:lnTo>
                    <a:pt x="270" y="0"/>
                  </a:lnTo>
                  <a:lnTo>
                    <a:pt x="81" y="16"/>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2" name="Shape - Minnesota"/>
            <p:cNvSpPr>
              <a:spLocks noChangeAspect="1"/>
            </p:cNvSpPr>
            <p:nvPr/>
          </p:nvSpPr>
          <p:spPr bwMode="auto">
            <a:xfrm>
              <a:off x="4680223" y="1360487"/>
              <a:ext cx="857250" cy="957263"/>
            </a:xfrm>
            <a:custGeom>
              <a:avLst/>
              <a:gdLst>
                <a:gd name="T0" fmla="*/ 0 w 545"/>
                <a:gd name="T1" fmla="*/ 2147483647 h 614"/>
                <a:gd name="T2" fmla="*/ 2147483647 w 545"/>
                <a:gd name="T3" fmla="*/ 2147483647 h 614"/>
                <a:gd name="T4" fmla="*/ 2147483647 w 545"/>
                <a:gd name="T5" fmla="*/ 0 h 614"/>
                <a:gd name="T6" fmla="*/ 2147483647 w 545"/>
                <a:gd name="T7" fmla="*/ 2147483647 h 614"/>
                <a:gd name="T8" fmla="*/ 2147483647 w 545"/>
                <a:gd name="T9" fmla="*/ 2147483647 h 614"/>
                <a:gd name="T10" fmla="*/ 2147483647 w 545"/>
                <a:gd name="T11" fmla="*/ 2147483647 h 614"/>
                <a:gd name="T12" fmla="*/ 2147483647 w 545"/>
                <a:gd name="T13" fmla="*/ 2147483647 h 614"/>
                <a:gd name="T14" fmla="*/ 2147483647 w 545"/>
                <a:gd name="T15" fmla="*/ 2147483647 h 614"/>
                <a:gd name="T16" fmla="*/ 2147483647 w 545"/>
                <a:gd name="T17" fmla="*/ 2147483647 h 614"/>
                <a:gd name="T18" fmla="*/ 2147483647 w 545"/>
                <a:gd name="T19" fmla="*/ 2147483647 h 614"/>
                <a:gd name="T20" fmla="*/ 2147483647 w 545"/>
                <a:gd name="T21" fmla="*/ 2147483647 h 614"/>
                <a:gd name="T22" fmla="*/ 2147483647 w 545"/>
                <a:gd name="T23" fmla="*/ 2147483647 h 614"/>
                <a:gd name="T24" fmla="*/ 2147483647 w 545"/>
                <a:gd name="T25" fmla="*/ 2147483647 h 614"/>
                <a:gd name="T26" fmla="*/ 2147483647 w 545"/>
                <a:gd name="T27" fmla="*/ 2147483647 h 614"/>
                <a:gd name="T28" fmla="*/ 2147483647 w 545"/>
                <a:gd name="T29" fmla="*/ 2147483647 h 614"/>
                <a:gd name="T30" fmla="*/ 2147483647 w 545"/>
                <a:gd name="T31" fmla="*/ 2147483647 h 614"/>
                <a:gd name="T32" fmla="*/ 2147483647 w 545"/>
                <a:gd name="T33" fmla="*/ 2147483647 h 614"/>
                <a:gd name="T34" fmla="*/ 2147483647 w 545"/>
                <a:gd name="T35" fmla="*/ 2147483647 h 614"/>
                <a:gd name="T36" fmla="*/ 2147483647 w 545"/>
                <a:gd name="T37" fmla="*/ 2147483647 h 614"/>
                <a:gd name="T38" fmla="*/ 2147483647 w 545"/>
                <a:gd name="T39" fmla="*/ 2147483647 h 614"/>
                <a:gd name="T40" fmla="*/ 2147483647 w 545"/>
                <a:gd name="T41" fmla="*/ 2147483647 h 614"/>
                <a:gd name="T42" fmla="*/ 2147483647 w 545"/>
                <a:gd name="T43" fmla="*/ 2147483647 h 614"/>
                <a:gd name="T44" fmla="*/ 2147483647 w 545"/>
                <a:gd name="T45" fmla="*/ 2147483647 h 614"/>
                <a:gd name="T46" fmla="*/ 2147483647 w 545"/>
                <a:gd name="T47" fmla="*/ 2147483647 h 614"/>
                <a:gd name="T48" fmla="*/ 2147483647 w 545"/>
                <a:gd name="T49" fmla="*/ 2147483647 h 614"/>
                <a:gd name="T50" fmla="*/ 2147483647 w 545"/>
                <a:gd name="T51" fmla="*/ 2147483647 h 614"/>
                <a:gd name="T52" fmla="*/ 2147483647 w 545"/>
                <a:gd name="T53" fmla="*/ 2147483647 h 614"/>
                <a:gd name="T54" fmla="*/ 2147483647 w 545"/>
                <a:gd name="T55" fmla="*/ 2147483647 h 614"/>
                <a:gd name="T56" fmla="*/ 2147483647 w 545"/>
                <a:gd name="T57" fmla="*/ 2147483647 h 614"/>
                <a:gd name="T58" fmla="*/ 2147483647 w 545"/>
                <a:gd name="T59" fmla="*/ 2147483647 h 614"/>
                <a:gd name="T60" fmla="*/ 0 w 545"/>
                <a:gd name="T61" fmla="*/ 2147483647 h 6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45"/>
                <a:gd name="T94" fmla="*/ 0 h 614"/>
                <a:gd name="T95" fmla="*/ 545 w 545"/>
                <a:gd name="T96" fmla="*/ 614 h 6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45" h="614">
                  <a:moveTo>
                    <a:pt x="0" y="48"/>
                  </a:moveTo>
                  <a:lnTo>
                    <a:pt x="143" y="48"/>
                  </a:lnTo>
                  <a:lnTo>
                    <a:pt x="141" y="0"/>
                  </a:lnTo>
                  <a:lnTo>
                    <a:pt x="173" y="14"/>
                  </a:lnTo>
                  <a:lnTo>
                    <a:pt x="179" y="51"/>
                  </a:lnTo>
                  <a:lnTo>
                    <a:pt x="247" y="91"/>
                  </a:lnTo>
                  <a:lnTo>
                    <a:pt x="268" y="73"/>
                  </a:lnTo>
                  <a:lnTo>
                    <a:pt x="308" y="73"/>
                  </a:lnTo>
                  <a:lnTo>
                    <a:pt x="340" y="109"/>
                  </a:lnTo>
                  <a:lnTo>
                    <a:pt x="361" y="96"/>
                  </a:lnTo>
                  <a:lnTo>
                    <a:pt x="420" y="111"/>
                  </a:lnTo>
                  <a:lnTo>
                    <a:pt x="441" y="84"/>
                  </a:lnTo>
                  <a:lnTo>
                    <a:pt x="478" y="105"/>
                  </a:lnTo>
                  <a:lnTo>
                    <a:pt x="545" y="102"/>
                  </a:lnTo>
                  <a:lnTo>
                    <a:pt x="437" y="178"/>
                  </a:lnTo>
                  <a:lnTo>
                    <a:pt x="383" y="245"/>
                  </a:lnTo>
                  <a:lnTo>
                    <a:pt x="393" y="342"/>
                  </a:lnTo>
                  <a:lnTo>
                    <a:pt x="356" y="382"/>
                  </a:lnTo>
                  <a:lnTo>
                    <a:pt x="371" y="410"/>
                  </a:lnTo>
                  <a:lnTo>
                    <a:pt x="371" y="482"/>
                  </a:lnTo>
                  <a:lnTo>
                    <a:pt x="408" y="482"/>
                  </a:lnTo>
                  <a:lnTo>
                    <a:pt x="463" y="534"/>
                  </a:lnTo>
                  <a:lnTo>
                    <a:pt x="486" y="596"/>
                  </a:lnTo>
                  <a:lnTo>
                    <a:pt x="100" y="614"/>
                  </a:lnTo>
                  <a:lnTo>
                    <a:pt x="101" y="444"/>
                  </a:lnTo>
                  <a:lnTo>
                    <a:pt x="67" y="407"/>
                  </a:lnTo>
                  <a:lnTo>
                    <a:pt x="79" y="362"/>
                  </a:lnTo>
                  <a:lnTo>
                    <a:pt x="91" y="337"/>
                  </a:lnTo>
                  <a:lnTo>
                    <a:pt x="67" y="219"/>
                  </a:lnTo>
                  <a:lnTo>
                    <a:pt x="34" y="142"/>
                  </a:lnTo>
                  <a:lnTo>
                    <a:pt x="0" y="48"/>
                  </a:lnTo>
                  <a:close/>
                </a:path>
              </a:pathLst>
            </a:custGeom>
            <a:solidFill>
              <a:schemeClr val="accent2"/>
            </a:solidFill>
            <a:ln w="19050">
              <a:solidFill>
                <a:srgbClr val="000000"/>
              </a:solidFill>
              <a:prstDash val="solid"/>
              <a:round/>
              <a:headEnd/>
              <a:tailEnd/>
            </a:ln>
          </p:spPr>
          <p:txBody>
            <a:bodyPr/>
            <a:lstStyle/>
            <a:p>
              <a:endParaRPr lang="en-US" sz="1300">
                <a:latin typeface="+mj-lt"/>
              </a:endParaRPr>
            </a:p>
          </p:txBody>
        </p:sp>
        <p:sp>
          <p:nvSpPr>
            <p:cNvPr id="163" name="Shape - Massachusetts"/>
            <p:cNvSpPr>
              <a:spLocks noChangeAspect="1"/>
            </p:cNvSpPr>
            <p:nvPr/>
          </p:nvSpPr>
          <p:spPr bwMode="auto">
            <a:xfrm>
              <a:off x="7548455" y="1908175"/>
              <a:ext cx="468312" cy="211137"/>
            </a:xfrm>
            <a:custGeom>
              <a:avLst/>
              <a:gdLst>
                <a:gd name="T0" fmla="*/ 0 w 296"/>
                <a:gd name="T1" fmla="*/ 2147483647 h 134"/>
                <a:gd name="T2" fmla="*/ 2147483647 w 296"/>
                <a:gd name="T3" fmla="*/ 2147483647 h 134"/>
                <a:gd name="T4" fmla="*/ 2147483647 w 296"/>
                <a:gd name="T5" fmla="*/ 2147483647 h 134"/>
                <a:gd name="T6" fmla="*/ 2147483647 w 296"/>
                <a:gd name="T7" fmla="*/ 0 h 134"/>
                <a:gd name="T8" fmla="*/ 2147483647 w 296"/>
                <a:gd name="T9" fmla="*/ 2147483647 h 134"/>
                <a:gd name="T10" fmla="*/ 2147483647 w 296"/>
                <a:gd name="T11" fmla="*/ 2147483647 h 134"/>
                <a:gd name="T12" fmla="*/ 2147483647 w 296"/>
                <a:gd name="T13" fmla="*/ 2147483647 h 134"/>
                <a:gd name="T14" fmla="*/ 2147483647 w 296"/>
                <a:gd name="T15" fmla="*/ 2147483647 h 134"/>
                <a:gd name="T16" fmla="*/ 2147483647 w 296"/>
                <a:gd name="T17" fmla="*/ 2147483647 h 134"/>
                <a:gd name="T18" fmla="*/ 2147483647 w 296"/>
                <a:gd name="T19" fmla="*/ 2147483647 h 134"/>
                <a:gd name="T20" fmla="*/ 2147483647 w 296"/>
                <a:gd name="T21" fmla="*/ 2147483647 h 134"/>
                <a:gd name="T22" fmla="*/ 2147483647 w 296"/>
                <a:gd name="T23" fmla="*/ 2147483647 h 134"/>
                <a:gd name="T24" fmla="*/ 2147483647 w 296"/>
                <a:gd name="T25" fmla="*/ 2147483647 h 134"/>
                <a:gd name="T26" fmla="*/ 2147483647 w 296"/>
                <a:gd name="T27" fmla="*/ 2147483647 h 134"/>
                <a:gd name="T28" fmla="*/ 2147483647 w 296"/>
                <a:gd name="T29" fmla="*/ 2147483647 h 134"/>
                <a:gd name="T30" fmla="*/ 2147483647 w 296"/>
                <a:gd name="T31" fmla="*/ 2147483647 h 134"/>
                <a:gd name="T32" fmla="*/ 2147483647 w 296"/>
                <a:gd name="T33" fmla="*/ 2147483647 h 134"/>
                <a:gd name="T34" fmla="*/ 2147483647 w 296"/>
                <a:gd name="T35" fmla="*/ 2147483647 h 134"/>
                <a:gd name="T36" fmla="*/ 2147483647 w 296"/>
                <a:gd name="T37" fmla="*/ 2147483647 h 134"/>
                <a:gd name="T38" fmla="*/ 0 w 296"/>
                <a:gd name="T39" fmla="*/ 2147483647 h 1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96"/>
                <a:gd name="T61" fmla="*/ 0 h 134"/>
                <a:gd name="T62" fmla="*/ 296 w 296"/>
                <a:gd name="T63" fmla="*/ 134 h 1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96" h="134">
                  <a:moveTo>
                    <a:pt x="0" y="54"/>
                  </a:moveTo>
                  <a:lnTo>
                    <a:pt x="151" y="16"/>
                  </a:lnTo>
                  <a:lnTo>
                    <a:pt x="169" y="18"/>
                  </a:lnTo>
                  <a:lnTo>
                    <a:pt x="187" y="0"/>
                  </a:lnTo>
                  <a:lnTo>
                    <a:pt x="202" y="9"/>
                  </a:lnTo>
                  <a:lnTo>
                    <a:pt x="184" y="48"/>
                  </a:lnTo>
                  <a:lnTo>
                    <a:pt x="215" y="45"/>
                  </a:lnTo>
                  <a:lnTo>
                    <a:pt x="233" y="74"/>
                  </a:lnTo>
                  <a:lnTo>
                    <a:pt x="254" y="77"/>
                  </a:lnTo>
                  <a:lnTo>
                    <a:pt x="269" y="73"/>
                  </a:lnTo>
                  <a:lnTo>
                    <a:pt x="269" y="57"/>
                  </a:lnTo>
                  <a:lnTo>
                    <a:pt x="243" y="36"/>
                  </a:lnTo>
                  <a:lnTo>
                    <a:pt x="263" y="34"/>
                  </a:lnTo>
                  <a:lnTo>
                    <a:pt x="296" y="79"/>
                  </a:lnTo>
                  <a:lnTo>
                    <a:pt x="264" y="106"/>
                  </a:lnTo>
                  <a:lnTo>
                    <a:pt x="229" y="92"/>
                  </a:lnTo>
                  <a:lnTo>
                    <a:pt x="206" y="125"/>
                  </a:lnTo>
                  <a:lnTo>
                    <a:pt x="161" y="92"/>
                  </a:lnTo>
                  <a:lnTo>
                    <a:pt x="12" y="134"/>
                  </a:lnTo>
                  <a:lnTo>
                    <a:pt x="0" y="54"/>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4" name="Shape - Maryland"/>
            <p:cNvSpPr>
              <a:spLocks noChangeAspect="1"/>
            </p:cNvSpPr>
            <p:nvPr/>
          </p:nvSpPr>
          <p:spPr bwMode="auto">
            <a:xfrm>
              <a:off x="6921392" y="2565400"/>
              <a:ext cx="635000" cy="258762"/>
            </a:xfrm>
            <a:custGeom>
              <a:avLst/>
              <a:gdLst>
                <a:gd name="T0" fmla="*/ 0 w 403"/>
                <a:gd name="T1" fmla="*/ 2147483647 h 165"/>
                <a:gd name="T2" fmla="*/ 2147483647 w 403"/>
                <a:gd name="T3" fmla="*/ 0 h 165"/>
                <a:gd name="T4" fmla="*/ 2147483647 w 403"/>
                <a:gd name="T5" fmla="*/ 2147483647 h 165"/>
                <a:gd name="T6" fmla="*/ 2147483647 w 403"/>
                <a:gd name="T7" fmla="*/ 2147483647 h 165"/>
                <a:gd name="T8" fmla="*/ 2147483647 w 403"/>
                <a:gd name="T9" fmla="*/ 2147483647 h 165"/>
                <a:gd name="T10" fmla="*/ 2147483647 w 403"/>
                <a:gd name="T11" fmla="*/ 2147483647 h 165"/>
                <a:gd name="T12" fmla="*/ 2147483647 w 403"/>
                <a:gd name="T13" fmla="*/ 2147483647 h 165"/>
                <a:gd name="T14" fmla="*/ 2147483647 w 403"/>
                <a:gd name="T15" fmla="*/ 2147483647 h 165"/>
                <a:gd name="T16" fmla="*/ 2147483647 w 403"/>
                <a:gd name="T17" fmla="*/ 2147483647 h 165"/>
                <a:gd name="T18" fmla="*/ 2147483647 w 403"/>
                <a:gd name="T19" fmla="*/ 2147483647 h 165"/>
                <a:gd name="T20" fmla="*/ 2147483647 w 403"/>
                <a:gd name="T21" fmla="*/ 2147483647 h 165"/>
                <a:gd name="T22" fmla="*/ 2147483647 w 403"/>
                <a:gd name="T23" fmla="*/ 2147483647 h 165"/>
                <a:gd name="T24" fmla="*/ 2147483647 w 403"/>
                <a:gd name="T25" fmla="*/ 2147483647 h 165"/>
                <a:gd name="T26" fmla="*/ 2147483647 w 403"/>
                <a:gd name="T27" fmla="*/ 2147483647 h 165"/>
                <a:gd name="T28" fmla="*/ 2147483647 w 403"/>
                <a:gd name="T29" fmla="*/ 2147483647 h 165"/>
                <a:gd name="T30" fmla="*/ 2147483647 w 403"/>
                <a:gd name="T31" fmla="*/ 2147483647 h 165"/>
                <a:gd name="T32" fmla="*/ 0 w 403"/>
                <a:gd name="T33" fmla="*/ 2147483647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3"/>
                <a:gd name="T52" fmla="*/ 0 h 165"/>
                <a:gd name="T53" fmla="*/ 403 w 403"/>
                <a:gd name="T54" fmla="*/ 165 h 16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3" h="165">
                  <a:moveTo>
                    <a:pt x="0" y="56"/>
                  </a:moveTo>
                  <a:lnTo>
                    <a:pt x="300" y="0"/>
                  </a:lnTo>
                  <a:lnTo>
                    <a:pt x="349" y="113"/>
                  </a:lnTo>
                  <a:lnTo>
                    <a:pt x="401" y="101"/>
                  </a:lnTo>
                  <a:lnTo>
                    <a:pt x="403" y="158"/>
                  </a:lnTo>
                  <a:lnTo>
                    <a:pt x="361" y="165"/>
                  </a:lnTo>
                  <a:lnTo>
                    <a:pt x="324" y="128"/>
                  </a:lnTo>
                  <a:lnTo>
                    <a:pt x="300" y="83"/>
                  </a:lnTo>
                  <a:lnTo>
                    <a:pt x="296" y="21"/>
                  </a:lnTo>
                  <a:lnTo>
                    <a:pt x="278" y="52"/>
                  </a:lnTo>
                  <a:lnTo>
                    <a:pt x="299" y="146"/>
                  </a:lnTo>
                  <a:lnTo>
                    <a:pt x="211" y="159"/>
                  </a:lnTo>
                  <a:lnTo>
                    <a:pt x="208" y="91"/>
                  </a:lnTo>
                  <a:lnTo>
                    <a:pt x="154" y="61"/>
                  </a:lnTo>
                  <a:lnTo>
                    <a:pt x="108" y="53"/>
                  </a:lnTo>
                  <a:lnTo>
                    <a:pt x="12" y="101"/>
                  </a:lnTo>
                  <a:lnTo>
                    <a:pt x="0" y="56"/>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5" name="Shape - Maine"/>
            <p:cNvSpPr>
              <a:spLocks noChangeAspect="1"/>
            </p:cNvSpPr>
            <p:nvPr/>
          </p:nvSpPr>
          <p:spPr bwMode="auto">
            <a:xfrm>
              <a:off x="7657992" y="1122362"/>
              <a:ext cx="492125" cy="708025"/>
            </a:xfrm>
            <a:custGeom>
              <a:avLst/>
              <a:gdLst>
                <a:gd name="T0" fmla="*/ 2147483647 w 313"/>
                <a:gd name="T1" fmla="*/ 2147483647 h 478"/>
                <a:gd name="T2" fmla="*/ 2147483647 w 313"/>
                <a:gd name="T3" fmla="*/ 2147483647 h 478"/>
                <a:gd name="T4" fmla="*/ 2147483647 w 313"/>
                <a:gd name="T5" fmla="*/ 2147483647 h 478"/>
                <a:gd name="T6" fmla="*/ 2147483647 w 313"/>
                <a:gd name="T7" fmla="*/ 2147483647 h 478"/>
                <a:gd name="T8" fmla="*/ 2147483647 w 313"/>
                <a:gd name="T9" fmla="*/ 2147483647 h 478"/>
                <a:gd name="T10" fmla="*/ 2147483647 w 313"/>
                <a:gd name="T11" fmla="*/ 2147483647 h 478"/>
                <a:gd name="T12" fmla="*/ 2147483647 w 313"/>
                <a:gd name="T13" fmla="*/ 2147483647 h 478"/>
                <a:gd name="T14" fmla="*/ 0 w 313"/>
                <a:gd name="T15" fmla="*/ 2147483647 h 478"/>
                <a:gd name="T16" fmla="*/ 2147483647 w 313"/>
                <a:gd name="T17" fmla="*/ 2147483647 h 478"/>
                <a:gd name="T18" fmla="*/ 2147483647 w 313"/>
                <a:gd name="T19" fmla="*/ 2147483647 h 478"/>
                <a:gd name="T20" fmla="*/ 2147483647 w 313"/>
                <a:gd name="T21" fmla="*/ 2147483647 h 478"/>
                <a:gd name="T22" fmla="*/ 2147483647 w 313"/>
                <a:gd name="T23" fmla="*/ 2147483647 h 478"/>
                <a:gd name="T24" fmla="*/ 2147483647 w 313"/>
                <a:gd name="T25" fmla="*/ 2147483647 h 478"/>
                <a:gd name="T26" fmla="*/ 2147483647 w 313"/>
                <a:gd name="T27" fmla="*/ 2147483647 h 478"/>
                <a:gd name="T28" fmla="*/ 2147483647 w 313"/>
                <a:gd name="T29" fmla="*/ 2147483647 h 478"/>
                <a:gd name="T30" fmla="*/ 2147483647 w 313"/>
                <a:gd name="T31" fmla="*/ 2147483647 h 478"/>
                <a:gd name="T32" fmla="*/ 2147483647 w 313"/>
                <a:gd name="T33" fmla="*/ 2147483647 h 478"/>
                <a:gd name="T34" fmla="*/ 2147483647 w 313"/>
                <a:gd name="T35" fmla="*/ 2147483647 h 478"/>
                <a:gd name="T36" fmla="*/ 2147483647 w 313"/>
                <a:gd name="T37" fmla="*/ 2147483647 h 478"/>
                <a:gd name="T38" fmla="*/ 2147483647 w 313"/>
                <a:gd name="T39" fmla="*/ 2147483647 h 478"/>
                <a:gd name="T40" fmla="*/ 2147483647 w 313"/>
                <a:gd name="T41" fmla="*/ 2147483647 h 478"/>
                <a:gd name="T42" fmla="*/ 2147483647 w 313"/>
                <a:gd name="T43" fmla="*/ 2147483647 h 478"/>
                <a:gd name="T44" fmla="*/ 2147483647 w 313"/>
                <a:gd name="T45" fmla="*/ 2147483647 h 478"/>
                <a:gd name="T46" fmla="*/ 2147483647 w 313"/>
                <a:gd name="T47" fmla="*/ 2147483647 h 478"/>
                <a:gd name="T48" fmla="*/ 2147483647 w 313"/>
                <a:gd name="T49" fmla="*/ 0 h 478"/>
                <a:gd name="T50" fmla="*/ 2147483647 w 313"/>
                <a:gd name="T51" fmla="*/ 2147483647 h 478"/>
                <a:gd name="T52" fmla="*/ 2147483647 w 313"/>
                <a:gd name="T53" fmla="*/ 2147483647 h 478"/>
                <a:gd name="T54" fmla="*/ 2147483647 w 313"/>
                <a:gd name="T55" fmla="*/ 2147483647 h 47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3"/>
                <a:gd name="T85" fmla="*/ 0 h 478"/>
                <a:gd name="T86" fmla="*/ 313 w 313"/>
                <a:gd name="T87" fmla="*/ 478 h 47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3" h="478">
                  <a:moveTo>
                    <a:pt x="73" y="15"/>
                  </a:moveTo>
                  <a:lnTo>
                    <a:pt x="27" y="103"/>
                  </a:lnTo>
                  <a:lnTo>
                    <a:pt x="49" y="136"/>
                  </a:lnTo>
                  <a:lnTo>
                    <a:pt x="27" y="176"/>
                  </a:lnTo>
                  <a:lnTo>
                    <a:pt x="40" y="189"/>
                  </a:lnTo>
                  <a:lnTo>
                    <a:pt x="31" y="216"/>
                  </a:lnTo>
                  <a:lnTo>
                    <a:pt x="31" y="261"/>
                  </a:lnTo>
                  <a:lnTo>
                    <a:pt x="0" y="277"/>
                  </a:lnTo>
                  <a:lnTo>
                    <a:pt x="12" y="291"/>
                  </a:lnTo>
                  <a:lnTo>
                    <a:pt x="78" y="457"/>
                  </a:lnTo>
                  <a:lnTo>
                    <a:pt x="130" y="478"/>
                  </a:lnTo>
                  <a:lnTo>
                    <a:pt x="127" y="444"/>
                  </a:lnTo>
                  <a:lnTo>
                    <a:pt x="152" y="417"/>
                  </a:lnTo>
                  <a:lnTo>
                    <a:pt x="143" y="389"/>
                  </a:lnTo>
                  <a:lnTo>
                    <a:pt x="207" y="355"/>
                  </a:lnTo>
                  <a:lnTo>
                    <a:pt x="210" y="308"/>
                  </a:lnTo>
                  <a:lnTo>
                    <a:pt x="248" y="305"/>
                  </a:lnTo>
                  <a:lnTo>
                    <a:pt x="277" y="270"/>
                  </a:lnTo>
                  <a:lnTo>
                    <a:pt x="313" y="246"/>
                  </a:lnTo>
                  <a:lnTo>
                    <a:pt x="313" y="216"/>
                  </a:lnTo>
                  <a:lnTo>
                    <a:pt x="264" y="207"/>
                  </a:lnTo>
                  <a:lnTo>
                    <a:pt x="255" y="174"/>
                  </a:lnTo>
                  <a:lnTo>
                    <a:pt x="206" y="170"/>
                  </a:lnTo>
                  <a:lnTo>
                    <a:pt x="166" y="28"/>
                  </a:lnTo>
                  <a:lnTo>
                    <a:pt x="148" y="0"/>
                  </a:lnTo>
                  <a:lnTo>
                    <a:pt x="98" y="12"/>
                  </a:lnTo>
                  <a:lnTo>
                    <a:pt x="90" y="25"/>
                  </a:lnTo>
                  <a:lnTo>
                    <a:pt x="73" y="15"/>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66" name="Shape - Louisiana"/>
            <p:cNvSpPr>
              <a:spLocks noChangeAspect="1"/>
            </p:cNvSpPr>
            <p:nvPr/>
          </p:nvSpPr>
          <p:spPr bwMode="auto">
            <a:xfrm>
              <a:off x="5216417" y="3937000"/>
              <a:ext cx="773113" cy="609600"/>
            </a:xfrm>
            <a:custGeom>
              <a:avLst/>
              <a:gdLst>
                <a:gd name="T0" fmla="*/ 0 w 489"/>
                <a:gd name="T1" fmla="*/ 2147483647 h 392"/>
                <a:gd name="T2" fmla="*/ 2147483647 w 489"/>
                <a:gd name="T3" fmla="*/ 0 h 392"/>
                <a:gd name="T4" fmla="*/ 2147483647 w 489"/>
                <a:gd name="T5" fmla="*/ 2147483647 h 392"/>
                <a:gd name="T6" fmla="*/ 2147483647 w 489"/>
                <a:gd name="T7" fmla="*/ 2147483647 h 392"/>
                <a:gd name="T8" fmla="*/ 2147483647 w 489"/>
                <a:gd name="T9" fmla="*/ 2147483647 h 392"/>
                <a:gd name="T10" fmla="*/ 2147483647 w 489"/>
                <a:gd name="T11" fmla="*/ 2147483647 h 392"/>
                <a:gd name="T12" fmla="*/ 2147483647 w 489"/>
                <a:gd name="T13" fmla="*/ 2147483647 h 392"/>
                <a:gd name="T14" fmla="*/ 2147483647 w 489"/>
                <a:gd name="T15" fmla="*/ 2147483647 h 392"/>
                <a:gd name="T16" fmla="*/ 2147483647 w 489"/>
                <a:gd name="T17" fmla="*/ 2147483647 h 392"/>
                <a:gd name="T18" fmla="*/ 2147483647 w 489"/>
                <a:gd name="T19" fmla="*/ 2147483647 h 392"/>
                <a:gd name="T20" fmla="*/ 2147483647 w 489"/>
                <a:gd name="T21" fmla="*/ 2147483647 h 392"/>
                <a:gd name="T22" fmla="*/ 2147483647 w 489"/>
                <a:gd name="T23" fmla="*/ 2147483647 h 392"/>
                <a:gd name="T24" fmla="*/ 2147483647 w 489"/>
                <a:gd name="T25" fmla="*/ 2147483647 h 392"/>
                <a:gd name="T26" fmla="*/ 2147483647 w 489"/>
                <a:gd name="T27" fmla="*/ 2147483647 h 392"/>
                <a:gd name="T28" fmla="*/ 2147483647 w 489"/>
                <a:gd name="T29" fmla="*/ 2147483647 h 392"/>
                <a:gd name="T30" fmla="*/ 2147483647 w 489"/>
                <a:gd name="T31" fmla="*/ 2147483647 h 392"/>
                <a:gd name="T32" fmla="*/ 2147483647 w 489"/>
                <a:gd name="T33" fmla="*/ 2147483647 h 392"/>
                <a:gd name="T34" fmla="*/ 2147483647 w 489"/>
                <a:gd name="T35" fmla="*/ 2147483647 h 392"/>
                <a:gd name="T36" fmla="*/ 2147483647 w 489"/>
                <a:gd name="T37" fmla="*/ 2147483647 h 392"/>
                <a:gd name="T38" fmla="*/ 2147483647 w 489"/>
                <a:gd name="T39" fmla="*/ 2147483647 h 392"/>
                <a:gd name="T40" fmla="*/ 2147483647 w 489"/>
                <a:gd name="T41" fmla="*/ 2147483647 h 392"/>
                <a:gd name="T42" fmla="*/ 2147483647 w 489"/>
                <a:gd name="T43" fmla="*/ 2147483647 h 392"/>
                <a:gd name="T44" fmla="*/ 2147483647 w 489"/>
                <a:gd name="T45" fmla="*/ 2147483647 h 392"/>
                <a:gd name="T46" fmla="*/ 2147483647 w 489"/>
                <a:gd name="T47" fmla="*/ 2147483647 h 392"/>
                <a:gd name="T48" fmla="*/ 2147483647 w 489"/>
                <a:gd name="T49" fmla="*/ 2147483647 h 392"/>
                <a:gd name="T50" fmla="*/ 2147483647 w 489"/>
                <a:gd name="T51" fmla="*/ 2147483647 h 392"/>
                <a:gd name="T52" fmla="*/ 2147483647 w 489"/>
                <a:gd name="T53" fmla="*/ 2147483647 h 392"/>
                <a:gd name="T54" fmla="*/ 2147483647 w 489"/>
                <a:gd name="T55" fmla="*/ 2147483647 h 392"/>
                <a:gd name="T56" fmla="*/ 2147483647 w 489"/>
                <a:gd name="T57" fmla="*/ 2147483647 h 392"/>
                <a:gd name="T58" fmla="*/ 2147483647 w 489"/>
                <a:gd name="T59" fmla="*/ 2147483647 h 392"/>
                <a:gd name="T60" fmla="*/ 2147483647 w 489"/>
                <a:gd name="T61" fmla="*/ 2147483647 h 392"/>
                <a:gd name="T62" fmla="*/ 2147483647 w 489"/>
                <a:gd name="T63" fmla="*/ 2147483647 h 392"/>
                <a:gd name="T64" fmla="*/ 2147483647 w 489"/>
                <a:gd name="T65" fmla="*/ 2147483647 h 392"/>
                <a:gd name="T66" fmla="*/ 2147483647 w 489"/>
                <a:gd name="T67" fmla="*/ 2147483647 h 392"/>
                <a:gd name="T68" fmla="*/ 0 w 489"/>
                <a:gd name="T69" fmla="*/ 2147483647 h 3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89"/>
                <a:gd name="T106" fmla="*/ 0 h 392"/>
                <a:gd name="T107" fmla="*/ 489 w 489"/>
                <a:gd name="T108" fmla="*/ 392 h 3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89" h="392">
                  <a:moveTo>
                    <a:pt x="0" y="9"/>
                  </a:moveTo>
                  <a:lnTo>
                    <a:pt x="245" y="0"/>
                  </a:lnTo>
                  <a:lnTo>
                    <a:pt x="288" y="81"/>
                  </a:lnTo>
                  <a:lnTo>
                    <a:pt x="251" y="176"/>
                  </a:lnTo>
                  <a:lnTo>
                    <a:pt x="239" y="219"/>
                  </a:lnTo>
                  <a:lnTo>
                    <a:pt x="403" y="201"/>
                  </a:lnTo>
                  <a:lnTo>
                    <a:pt x="413" y="264"/>
                  </a:lnTo>
                  <a:lnTo>
                    <a:pt x="364" y="258"/>
                  </a:lnTo>
                  <a:lnTo>
                    <a:pt x="342" y="285"/>
                  </a:lnTo>
                  <a:lnTo>
                    <a:pt x="367" y="303"/>
                  </a:lnTo>
                  <a:lnTo>
                    <a:pt x="412" y="282"/>
                  </a:lnTo>
                  <a:lnTo>
                    <a:pt x="413" y="312"/>
                  </a:lnTo>
                  <a:lnTo>
                    <a:pt x="440" y="286"/>
                  </a:lnTo>
                  <a:lnTo>
                    <a:pt x="458" y="286"/>
                  </a:lnTo>
                  <a:lnTo>
                    <a:pt x="437" y="339"/>
                  </a:lnTo>
                  <a:lnTo>
                    <a:pt x="477" y="347"/>
                  </a:lnTo>
                  <a:lnTo>
                    <a:pt x="489" y="376"/>
                  </a:lnTo>
                  <a:lnTo>
                    <a:pt x="471" y="385"/>
                  </a:lnTo>
                  <a:lnTo>
                    <a:pt x="446" y="367"/>
                  </a:lnTo>
                  <a:lnTo>
                    <a:pt x="398" y="353"/>
                  </a:lnTo>
                  <a:lnTo>
                    <a:pt x="409" y="388"/>
                  </a:lnTo>
                  <a:lnTo>
                    <a:pt x="385" y="392"/>
                  </a:lnTo>
                  <a:lnTo>
                    <a:pt x="365" y="361"/>
                  </a:lnTo>
                  <a:lnTo>
                    <a:pt x="354" y="380"/>
                  </a:lnTo>
                  <a:lnTo>
                    <a:pt x="282" y="380"/>
                  </a:lnTo>
                  <a:lnTo>
                    <a:pt x="282" y="361"/>
                  </a:lnTo>
                  <a:lnTo>
                    <a:pt x="255" y="339"/>
                  </a:lnTo>
                  <a:lnTo>
                    <a:pt x="201" y="336"/>
                  </a:lnTo>
                  <a:lnTo>
                    <a:pt x="246" y="361"/>
                  </a:lnTo>
                  <a:lnTo>
                    <a:pt x="184" y="374"/>
                  </a:lnTo>
                  <a:lnTo>
                    <a:pt x="85" y="356"/>
                  </a:lnTo>
                  <a:lnTo>
                    <a:pt x="48" y="361"/>
                  </a:lnTo>
                  <a:lnTo>
                    <a:pt x="61" y="230"/>
                  </a:lnTo>
                  <a:lnTo>
                    <a:pt x="2" y="125"/>
                  </a:lnTo>
                  <a:lnTo>
                    <a:pt x="0" y="9"/>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7" name="Shape - Kentucky"/>
            <p:cNvSpPr>
              <a:spLocks noChangeAspect="1"/>
            </p:cNvSpPr>
            <p:nvPr/>
          </p:nvSpPr>
          <p:spPr bwMode="auto">
            <a:xfrm>
              <a:off x="5749817" y="2873375"/>
              <a:ext cx="957263" cy="525462"/>
            </a:xfrm>
            <a:custGeom>
              <a:avLst/>
              <a:gdLst>
                <a:gd name="T0" fmla="*/ 0 w 607"/>
                <a:gd name="T1" fmla="*/ 2147483647 h 337"/>
                <a:gd name="T2" fmla="*/ 2147483647 w 607"/>
                <a:gd name="T3" fmla="*/ 2147483647 h 337"/>
                <a:gd name="T4" fmla="*/ 2147483647 w 607"/>
                <a:gd name="T5" fmla="*/ 2147483647 h 337"/>
                <a:gd name="T6" fmla="*/ 2147483647 w 607"/>
                <a:gd name="T7" fmla="*/ 2147483647 h 337"/>
                <a:gd name="T8" fmla="*/ 2147483647 w 607"/>
                <a:gd name="T9" fmla="*/ 2147483647 h 337"/>
                <a:gd name="T10" fmla="*/ 2147483647 w 607"/>
                <a:gd name="T11" fmla="*/ 2147483647 h 337"/>
                <a:gd name="T12" fmla="*/ 2147483647 w 607"/>
                <a:gd name="T13" fmla="*/ 2147483647 h 337"/>
                <a:gd name="T14" fmla="*/ 2147483647 w 607"/>
                <a:gd name="T15" fmla="*/ 2147483647 h 337"/>
                <a:gd name="T16" fmla="*/ 2147483647 w 607"/>
                <a:gd name="T17" fmla="*/ 2147483647 h 337"/>
                <a:gd name="T18" fmla="*/ 2147483647 w 607"/>
                <a:gd name="T19" fmla="*/ 2147483647 h 337"/>
                <a:gd name="T20" fmla="*/ 2147483647 w 607"/>
                <a:gd name="T21" fmla="*/ 2147483647 h 337"/>
                <a:gd name="T22" fmla="*/ 2147483647 w 607"/>
                <a:gd name="T23" fmla="*/ 2147483647 h 337"/>
                <a:gd name="T24" fmla="*/ 2147483647 w 607"/>
                <a:gd name="T25" fmla="*/ 2147483647 h 337"/>
                <a:gd name="T26" fmla="*/ 2147483647 w 607"/>
                <a:gd name="T27" fmla="*/ 2147483647 h 337"/>
                <a:gd name="T28" fmla="*/ 2147483647 w 607"/>
                <a:gd name="T29" fmla="*/ 0 h 337"/>
                <a:gd name="T30" fmla="*/ 2147483647 w 607"/>
                <a:gd name="T31" fmla="*/ 2147483647 h 337"/>
                <a:gd name="T32" fmla="*/ 2147483647 w 607"/>
                <a:gd name="T33" fmla="*/ 2147483647 h 337"/>
                <a:gd name="T34" fmla="*/ 2147483647 w 607"/>
                <a:gd name="T35" fmla="*/ 2147483647 h 337"/>
                <a:gd name="T36" fmla="*/ 2147483647 w 607"/>
                <a:gd name="T37" fmla="*/ 2147483647 h 337"/>
                <a:gd name="T38" fmla="*/ 2147483647 w 607"/>
                <a:gd name="T39" fmla="*/ 2147483647 h 337"/>
                <a:gd name="T40" fmla="*/ 2147483647 w 607"/>
                <a:gd name="T41" fmla="*/ 2147483647 h 337"/>
                <a:gd name="T42" fmla="*/ 2147483647 w 607"/>
                <a:gd name="T43" fmla="*/ 2147483647 h 337"/>
                <a:gd name="T44" fmla="*/ 2147483647 w 607"/>
                <a:gd name="T45" fmla="*/ 2147483647 h 337"/>
                <a:gd name="T46" fmla="*/ 2147483647 w 607"/>
                <a:gd name="T47" fmla="*/ 2147483647 h 337"/>
                <a:gd name="T48" fmla="*/ 2147483647 w 607"/>
                <a:gd name="T49" fmla="*/ 2147483647 h 337"/>
                <a:gd name="T50" fmla="*/ 2147483647 w 607"/>
                <a:gd name="T51" fmla="*/ 2147483647 h 337"/>
                <a:gd name="T52" fmla="*/ 2147483647 w 607"/>
                <a:gd name="T53" fmla="*/ 2147483647 h 337"/>
                <a:gd name="T54" fmla="*/ 2147483647 w 607"/>
                <a:gd name="T55" fmla="*/ 2147483647 h 337"/>
                <a:gd name="T56" fmla="*/ 0 w 607"/>
                <a:gd name="T57" fmla="*/ 2147483647 h 3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07"/>
                <a:gd name="T88" fmla="*/ 0 h 337"/>
                <a:gd name="T89" fmla="*/ 607 w 607"/>
                <a:gd name="T90" fmla="*/ 337 h 3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07" h="337">
                  <a:moveTo>
                    <a:pt x="0" y="337"/>
                  </a:moveTo>
                  <a:lnTo>
                    <a:pt x="148" y="316"/>
                  </a:lnTo>
                  <a:lnTo>
                    <a:pt x="148" y="301"/>
                  </a:lnTo>
                  <a:lnTo>
                    <a:pt x="504" y="252"/>
                  </a:lnTo>
                  <a:lnTo>
                    <a:pt x="510" y="226"/>
                  </a:lnTo>
                  <a:lnTo>
                    <a:pt x="562" y="207"/>
                  </a:lnTo>
                  <a:lnTo>
                    <a:pt x="568" y="180"/>
                  </a:lnTo>
                  <a:lnTo>
                    <a:pt x="590" y="171"/>
                  </a:lnTo>
                  <a:lnTo>
                    <a:pt x="607" y="131"/>
                  </a:lnTo>
                  <a:lnTo>
                    <a:pt x="558" y="91"/>
                  </a:lnTo>
                  <a:lnTo>
                    <a:pt x="549" y="37"/>
                  </a:lnTo>
                  <a:lnTo>
                    <a:pt x="510" y="10"/>
                  </a:lnTo>
                  <a:lnTo>
                    <a:pt x="431" y="25"/>
                  </a:lnTo>
                  <a:lnTo>
                    <a:pt x="394" y="1"/>
                  </a:lnTo>
                  <a:lnTo>
                    <a:pt x="358" y="0"/>
                  </a:lnTo>
                  <a:lnTo>
                    <a:pt x="365" y="37"/>
                  </a:lnTo>
                  <a:lnTo>
                    <a:pt x="316" y="56"/>
                  </a:lnTo>
                  <a:lnTo>
                    <a:pt x="283" y="140"/>
                  </a:lnTo>
                  <a:lnTo>
                    <a:pt x="239" y="126"/>
                  </a:lnTo>
                  <a:lnTo>
                    <a:pt x="185" y="158"/>
                  </a:lnTo>
                  <a:lnTo>
                    <a:pt x="116" y="170"/>
                  </a:lnTo>
                  <a:lnTo>
                    <a:pt x="116" y="217"/>
                  </a:lnTo>
                  <a:lnTo>
                    <a:pt x="82" y="216"/>
                  </a:lnTo>
                  <a:lnTo>
                    <a:pt x="84" y="258"/>
                  </a:lnTo>
                  <a:lnTo>
                    <a:pt x="48" y="241"/>
                  </a:lnTo>
                  <a:lnTo>
                    <a:pt x="27" y="249"/>
                  </a:lnTo>
                  <a:lnTo>
                    <a:pt x="45" y="277"/>
                  </a:lnTo>
                  <a:lnTo>
                    <a:pt x="8" y="314"/>
                  </a:lnTo>
                  <a:lnTo>
                    <a:pt x="0" y="337"/>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68" name="Shape - Kansas"/>
            <p:cNvSpPr>
              <a:spLocks noChangeAspect="1"/>
            </p:cNvSpPr>
            <p:nvPr/>
          </p:nvSpPr>
          <p:spPr bwMode="auto">
            <a:xfrm>
              <a:off x="4149617" y="2874962"/>
              <a:ext cx="966788" cy="485775"/>
            </a:xfrm>
            <a:custGeom>
              <a:avLst/>
              <a:gdLst>
                <a:gd name="T0" fmla="*/ 2147483647 w 611"/>
                <a:gd name="T1" fmla="*/ 2147483647 h 312"/>
                <a:gd name="T2" fmla="*/ 2147483647 w 611"/>
                <a:gd name="T3" fmla="*/ 2147483647 h 312"/>
                <a:gd name="T4" fmla="*/ 0 w 611"/>
                <a:gd name="T5" fmla="*/ 2147483647 h 312"/>
                <a:gd name="T6" fmla="*/ 2147483647 w 611"/>
                <a:gd name="T7" fmla="*/ 2147483647 h 312"/>
                <a:gd name="T8" fmla="*/ 2147483647 w 611"/>
                <a:gd name="T9" fmla="*/ 2147483647 h 312"/>
                <a:gd name="T10" fmla="*/ 2147483647 w 611"/>
                <a:gd name="T11" fmla="*/ 2147483647 h 312"/>
                <a:gd name="T12" fmla="*/ 2147483647 w 611"/>
                <a:gd name="T13" fmla="*/ 2147483647 h 312"/>
                <a:gd name="T14" fmla="*/ 2147483647 w 611"/>
                <a:gd name="T15" fmla="*/ 2147483647 h 312"/>
                <a:gd name="T16" fmla="*/ 2147483647 w 611"/>
                <a:gd name="T17" fmla="*/ 0 h 312"/>
                <a:gd name="T18" fmla="*/ 2147483647 w 611"/>
                <a:gd name="T19" fmla="*/ 2147483647 h 312"/>
                <a:gd name="T20" fmla="*/ 2147483647 w 611"/>
                <a:gd name="T21" fmla="*/ 2147483647 h 3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1"/>
                <a:gd name="T34" fmla="*/ 0 h 312"/>
                <a:gd name="T35" fmla="*/ 611 w 611"/>
                <a:gd name="T36" fmla="*/ 312 h 3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1" h="312">
                  <a:moveTo>
                    <a:pt x="6" y="3"/>
                  </a:moveTo>
                  <a:lnTo>
                    <a:pt x="4" y="182"/>
                  </a:lnTo>
                  <a:lnTo>
                    <a:pt x="0" y="309"/>
                  </a:lnTo>
                  <a:lnTo>
                    <a:pt x="611" y="312"/>
                  </a:lnTo>
                  <a:lnTo>
                    <a:pt x="599" y="149"/>
                  </a:lnTo>
                  <a:lnTo>
                    <a:pt x="599" y="88"/>
                  </a:lnTo>
                  <a:lnTo>
                    <a:pt x="550" y="51"/>
                  </a:lnTo>
                  <a:lnTo>
                    <a:pt x="565" y="18"/>
                  </a:lnTo>
                  <a:lnTo>
                    <a:pt x="544" y="0"/>
                  </a:lnTo>
                  <a:lnTo>
                    <a:pt x="267" y="3"/>
                  </a:lnTo>
                  <a:lnTo>
                    <a:pt x="6" y="3"/>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69" name="Shape - Iowa"/>
            <p:cNvSpPr>
              <a:spLocks noChangeAspect="1"/>
            </p:cNvSpPr>
            <p:nvPr/>
          </p:nvSpPr>
          <p:spPr bwMode="auto">
            <a:xfrm>
              <a:off x="4832242" y="2289175"/>
              <a:ext cx="758825" cy="487362"/>
            </a:xfrm>
            <a:custGeom>
              <a:avLst/>
              <a:gdLst>
                <a:gd name="T0" fmla="*/ 2147483647 w 481"/>
                <a:gd name="T1" fmla="*/ 2147483647 h 313"/>
                <a:gd name="T2" fmla="*/ 0 w 481"/>
                <a:gd name="T3" fmla="*/ 2147483647 h 313"/>
                <a:gd name="T4" fmla="*/ 2147483647 w 481"/>
                <a:gd name="T5" fmla="*/ 2147483647 h 313"/>
                <a:gd name="T6" fmla="*/ 2147483647 w 481"/>
                <a:gd name="T7" fmla="*/ 2147483647 h 313"/>
                <a:gd name="T8" fmla="*/ 2147483647 w 481"/>
                <a:gd name="T9" fmla="*/ 2147483647 h 313"/>
                <a:gd name="T10" fmla="*/ 2147483647 w 481"/>
                <a:gd name="T11" fmla="*/ 2147483647 h 313"/>
                <a:gd name="T12" fmla="*/ 2147483647 w 481"/>
                <a:gd name="T13" fmla="*/ 2147483647 h 313"/>
                <a:gd name="T14" fmla="*/ 2147483647 w 481"/>
                <a:gd name="T15" fmla="*/ 2147483647 h 313"/>
                <a:gd name="T16" fmla="*/ 2147483647 w 481"/>
                <a:gd name="T17" fmla="*/ 2147483647 h 313"/>
                <a:gd name="T18" fmla="*/ 2147483647 w 481"/>
                <a:gd name="T19" fmla="*/ 2147483647 h 313"/>
                <a:gd name="T20" fmla="*/ 2147483647 w 481"/>
                <a:gd name="T21" fmla="*/ 2147483647 h 313"/>
                <a:gd name="T22" fmla="*/ 2147483647 w 481"/>
                <a:gd name="T23" fmla="*/ 2147483647 h 313"/>
                <a:gd name="T24" fmla="*/ 2147483647 w 481"/>
                <a:gd name="T25" fmla="*/ 2147483647 h 313"/>
                <a:gd name="T26" fmla="*/ 2147483647 w 481"/>
                <a:gd name="T27" fmla="*/ 2147483647 h 313"/>
                <a:gd name="T28" fmla="*/ 2147483647 w 481"/>
                <a:gd name="T29" fmla="*/ 0 h 313"/>
                <a:gd name="T30" fmla="*/ 2147483647 w 481"/>
                <a:gd name="T31" fmla="*/ 2147483647 h 313"/>
                <a:gd name="T32" fmla="*/ 2147483647 w 481"/>
                <a:gd name="T33" fmla="*/ 2147483647 h 313"/>
                <a:gd name="T34" fmla="*/ 2147483647 w 481"/>
                <a:gd name="T35" fmla="*/ 2147483647 h 3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1"/>
                <a:gd name="T55" fmla="*/ 0 h 313"/>
                <a:gd name="T56" fmla="*/ 481 w 481"/>
                <a:gd name="T57" fmla="*/ 313 h 3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1" h="313">
                  <a:moveTo>
                    <a:pt x="7" y="16"/>
                  </a:moveTo>
                  <a:lnTo>
                    <a:pt x="0" y="71"/>
                  </a:lnTo>
                  <a:lnTo>
                    <a:pt x="10" y="129"/>
                  </a:lnTo>
                  <a:lnTo>
                    <a:pt x="55" y="249"/>
                  </a:lnTo>
                  <a:lnTo>
                    <a:pt x="80" y="313"/>
                  </a:lnTo>
                  <a:lnTo>
                    <a:pt x="363" y="298"/>
                  </a:lnTo>
                  <a:lnTo>
                    <a:pt x="410" y="313"/>
                  </a:lnTo>
                  <a:lnTo>
                    <a:pt x="438" y="252"/>
                  </a:lnTo>
                  <a:lnTo>
                    <a:pt x="428" y="208"/>
                  </a:lnTo>
                  <a:lnTo>
                    <a:pt x="475" y="200"/>
                  </a:lnTo>
                  <a:lnTo>
                    <a:pt x="481" y="131"/>
                  </a:lnTo>
                  <a:lnTo>
                    <a:pt x="453" y="101"/>
                  </a:lnTo>
                  <a:lnTo>
                    <a:pt x="404" y="71"/>
                  </a:lnTo>
                  <a:lnTo>
                    <a:pt x="414" y="30"/>
                  </a:lnTo>
                  <a:lnTo>
                    <a:pt x="393" y="0"/>
                  </a:lnTo>
                  <a:lnTo>
                    <a:pt x="287" y="4"/>
                  </a:lnTo>
                  <a:lnTo>
                    <a:pt x="180" y="9"/>
                  </a:lnTo>
                  <a:lnTo>
                    <a:pt x="7" y="16"/>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0" name="Shape - Indiana"/>
            <p:cNvSpPr>
              <a:spLocks noChangeAspect="1"/>
            </p:cNvSpPr>
            <p:nvPr/>
          </p:nvSpPr>
          <p:spPr bwMode="auto">
            <a:xfrm>
              <a:off x="5905392" y="2454275"/>
              <a:ext cx="422275" cy="687387"/>
            </a:xfrm>
            <a:custGeom>
              <a:avLst/>
              <a:gdLst>
                <a:gd name="T0" fmla="*/ 0 w 268"/>
                <a:gd name="T1" fmla="*/ 2147483647 h 441"/>
                <a:gd name="T2" fmla="*/ 2147483647 w 268"/>
                <a:gd name="T3" fmla="*/ 2147483647 h 441"/>
                <a:gd name="T4" fmla="*/ 2147483647 w 268"/>
                <a:gd name="T5" fmla="*/ 2147483647 h 441"/>
                <a:gd name="T6" fmla="*/ 2147483647 w 268"/>
                <a:gd name="T7" fmla="*/ 2147483647 h 441"/>
                <a:gd name="T8" fmla="*/ 2147483647 w 268"/>
                <a:gd name="T9" fmla="*/ 2147483647 h 441"/>
                <a:gd name="T10" fmla="*/ 2147483647 w 268"/>
                <a:gd name="T11" fmla="*/ 0 h 441"/>
                <a:gd name="T12" fmla="*/ 2147483647 w 268"/>
                <a:gd name="T13" fmla="*/ 2147483647 h 441"/>
                <a:gd name="T14" fmla="*/ 2147483647 w 268"/>
                <a:gd name="T15" fmla="*/ 2147483647 h 441"/>
                <a:gd name="T16" fmla="*/ 2147483647 w 268"/>
                <a:gd name="T17" fmla="*/ 2147483647 h 441"/>
                <a:gd name="T18" fmla="*/ 2147483647 w 268"/>
                <a:gd name="T19" fmla="*/ 2147483647 h 441"/>
                <a:gd name="T20" fmla="*/ 2147483647 w 268"/>
                <a:gd name="T21" fmla="*/ 2147483647 h 441"/>
                <a:gd name="T22" fmla="*/ 2147483647 w 268"/>
                <a:gd name="T23" fmla="*/ 2147483647 h 441"/>
                <a:gd name="T24" fmla="*/ 2147483647 w 268"/>
                <a:gd name="T25" fmla="*/ 2147483647 h 441"/>
                <a:gd name="T26" fmla="*/ 2147483647 w 268"/>
                <a:gd name="T27" fmla="*/ 2147483647 h 441"/>
                <a:gd name="T28" fmla="*/ 2147483647 w 268"/>
                <a:gd name="T29" fmla="*/ 2147483647 h 441"/>
                <a:gd name="T30" fmla="*/ 0 w 268"/>
                <a:gd name="T31" fmla="*/ 2147483647 h 4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8"/>
                <a:gd name="T49" fmla="*/ 0 h 441"/>
                <a:gd name="T50" fmla="*/ 268 w 268"/>
                <a:gd name="T51" fmla="*/ 441 h 4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8" h="441">
                  <a:moveTo>
                    <a:pt x="0" y="31"/>
                  </a:moveTo>
                  <a:lnTo>
                    <a:pt x="31" y="48"/>
                  </a:lnTo>
                  <a:lnTo>
                    <a:pt x="61" y="45"/>
                  </a:lnTo>
                  <a:lnTo>
                    <a:pt x="71" y="36"/>
                  </a:lnTo>
                  <a:lnTo>
                    <a:pt x="79" y="9"/>
                  </a:lnTo>
                  <a:lnTo>
                    <a:pt x="208" y="0"/>
                  </a:lnTo>
                  <a:lnTo>
                    <a:pt x="268" y="312"/>
                  </a:lnTo>
                  <a:lnTo>
                    <a:pt x="263" y="309"/>
                  </a:lnTo>
                  <a:lnTo>
                    <a:pt x="219" y="326"/>
                  </a:lnTo>
                  <a:lnTo>
                    <a:pt x="187" y="410"/>
                  </a:lnTo>
                  <a:lnTo>
                    <a:pt x="141" y="398"/>
                  </a:lnTo>
                  <a:lnTo>
                    <a:pt x="87" y="429"/>
                  </a:lnTo>
                  <a:lnTo>
                    <a:pt x="17" y="441"/>
                  </a:lnTo>
                  <a:lnTo>
                    <a:pt x="49" y="359"/>
                  </a:lnTo>
                  <a:lnTo>
                    <a:pt x="35" y="313"/>
                  </a:lnTo>
                  <a:lnTo>
                    <a:pt x="0" y="31"/>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1" name="Shape - Illinois"/>
            <p:cNvSpPr>
              <a:spLocks noChangeAspect="1"/>
            </p:cNvSpPr>
            <p:nvPr/>
          </p:nvSpPr>
          <p:spPr bwMode="auto">
            <a:xfrm>
              <a:off x="5442901" y="2392362"/>
              <a:ext cx="547688" cy="887413"/>
            </a:xfrm>
            <a:custGeom>
              <a:avLst/>
              <a:gdLst>
                <a:gd name="T0" fmla="*/ 64 w 346"/>
                <a:gd name="T1" fmla="*/ 33 h 571"/>
                <a:gd name="T2" fmla="*/ 262 w 346"/>
                <a:gd name="T3" fmla="*/ 0 h 571"/>
                <a:gd name="T4" fmla="*/ 294 w 346"/>
                <a:gd name="T5" fmla="*/ 70 h 571"/>
                <a:gd name="T6" fmla="*/ 334 w 346"/>
                <a:gd name="T7" fmla="*/ 362 h 571"/>
                <a:gd name="T8" fmla="*/ 346 w 346"/>
                <a:gd name="T9" fmla="*/ 401 h 571"/>
                <a:gd name="T10" fmla="*/ 314 w 346"/>
                <a:gd name="T11" fmla="*/ 478 h 571"/>
                <a:gd name="T12" fmla="*/ 314 w 346"/>
                <a:gd name="T13" fmla="*/ 532 h 571"/>
                <a:gd name="T14" fmla="*/ 279 w 346"/>
                <a:gd name="T15" fmla="*/ 526 h 571"/>
                <a:gd name="T16" fmla="*/ 280 w 346"/>
                <a:gd name="T17" fmla="*/ 571 h 571"/>
                <a:gd name="T18" fmla="*/ 243 w 346"/>
                <a:gd name="T19" fmla="*/ 553 h 571"/>
                <a:gd name="T20" fmla="*/ 223 w 346"/>
                <a:gd name="T21" fmla="*/ 559 h 571"/>
                <a:gd name="T22" fmla="*/ 195 w 346"/>
                <a:gd name="T23" fmla="*/ 554 h 571"/>
                <a:gd name="T24" fmla="*/ 174 w 346"/>
                <a:gd name="T25" fmla="*/ 486 h 571"/>
                <a:gd name="T26" fmla="*/ 134 w 346"/>
                <a:gd name="T27" fmla="*/ 465 h 571"/>
                <a:gd name="T28" fmla="*/ 134 w 346"/>
                <a:gd name="T29" fmla="*/ 392 h 571"/>
                <a:gd name="T30" fmla="*/ 94 w 346"/>
                <a:gd name="T31" fmla="*/ 401 h 571"/>
                <a:gd name="T32" fmla="*/ 71 w 346"/>
                <a:gd name="T33" fmla="*/ 347 h 571"/>
                <a:gd name="T34" fmla="*/ 0 w 346"/>
                <a:gd name="T35" fmla="*/ 285 h 571"/>
                <a:gd name="T36" fmla="*/ 52 w 346"/>
                <a:gd name="T37" fmla="*/ 186 h 571"/>
                <a:gd name="T38" fmla="*/ 37 w 346"/>
                <a:gd name="T39" fmla="*/ 140 h 571"/>
                <a:gd name="T40" fmla="*/ 89 w 346"/>
                <a:gd name="T41" fmla="*/ 131 h 571"/>
                <a:gd name="T42" fmla="*/ 94 w 346"/>
                <a:gd name="T43" fmla="*/ 67 h 571"/>
                <a:gd name="T44" fmla="*/ 64 w 346"/>
                <a:gd name="T45" fmla="*/ 33 h 5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571"/>
                <a:gd name="T71" fmla="*/ 346 w 346"/>
                <a:gd name="T72" fmla="*/ 571 h 5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571">
                  <a:moveTo>
                    <a:pt x="64" y="33"/>
                  </a:moveTo>
                  <a:lnTo>
                    <a:pt x="262" y="0"/>
                  </a:lnTo>
                  <a:lnTo>
                    <a:pt x="294" y="70"/>
                  </a:lnTo>
                  <a:lnTo>
                    <a:pt x="334" y="362"/>
                  </a:lnTo>
                  <a:lnTo>
                    <a:pt x="346" y="401"/>
                  </a:lnTo>
                  <a:lnTo>
                    <a:pt x="314" y="478"/>
                  </a:lnTo>
                  <a:lnTo>
                    <a:pt x="314" y="532"/>
                  </a:lnTo>
                  <a:lnTo>
                    <a:pt x="279" y="526"/>
                  </a:lnTo>
                  <a:lnTo>
                    <a:pt x="280" y="571"/>
                  </a:lnTo>
                  <a:lnTo>
                    <a:pt x="243" y="553"/>
                  </a:lnTo>
                  <a:lnTo>
                    <a:pt x="223" y="559"/>
                  </a:lnTo>
                  <a:lnTo>
                    <a:pt x="195" y="554"/>
                  </a:lnTo>
                  <a:lnTo>
                    <a:pt x="174" y="486"/>
                  </a:lnTo>
                  <a:lnTo>
                    <a:pt x="134" y="465"/>
                  </a:lnTo>
                  <a:lnTo>
                    <a:pt x="134" y="392"/>
                  </a:lnTo>
                  <a:lnTo>
                    <a:pt x="94" y="401"/>
                  </a:lnTo>
                  <a:lnTo>
                    <a:pt x="71" y="347"/>
                  </a:lnTo>
                  <a:lnTo>
                    <a:pt x="0" y="285"/>
                  </a:lnTo>
                  <a:lnTo>
                    <a:pt x="52" y="186"/>
                  </a:lnTo>
                  <a:lnTo>
                    <a:pt x="37" y="140"/>
                  </a:lnTo>
                  <a:lnTo>
                    <a:pt x="89" y="131"/>
                  </a:lnTo>
                  <a:lnTo>
                    <a:pt x="94" y="67"/>
                  </a:lnTo>
                  <a:lnTo>
                    <a:pt x="64" y="33"/>
                  </a:lnTo>
                  <a:close/>
                </a:path>
              </a:pathLst>
            </a:custGeom>
            <a:solidFill>
              <a:schemeClr val="accent4"/>
            </a:solidFill>
            <a:ln w="19050">
              <a:solidFill>
                <a:srgbClr val="000000"/>
              </a:solidFill>
              <a:prstDash val="solid"/>
              <a:round/>
              <a:headEnd/>
              <a:tailEnd/>
            </a:ln>
          </p:spPr>
          <p:txBody>
            <a:bodyPr/>
            <a:lstStyle/>
            <a:p>
              <a:pPr>
                <a:defRPr/>
              </a:pPr>
              <a:endParaRPr lang="en-US" sz="1300">
                <a:latin typeface="+mj-lt"/>
              </a:endParaRPr>
            </a:p>
          </p:txBody>
        </p:sp>
        <p:sp>
          <p:nvSpPr>
            <p:cNvPr id="172" name="Shape - Idaho"/>
            <p:cNvSpPr>
              <a:spLocks noChangeAspect="1"/>
            </p:cNvSpPr>
            <p:nvPr/>
          </p:nvSpPr>
          <p:spPr bwMode="auto">
            <a:xfrm>
              <a:off x="2387492" y="1284287"/>
              <a:ext cx="750888" cy="1196975"/>
            </a:xfrm>
            <a:custGeom>
              <a:avLst/>
              <a:gdLst>
                <a:gd name="T0" fmla="*/ 2147483647 w 476"/>
                <a:gd name="T1" fmla="*/ 0 h 770"/>
                <a:gd name="T2" fmla="*/ 2147483647 w 476"/>
                <a:gd name="T3" fmla="*/ 2147483647 h 770"/>
                <a:gd name="T4" fmla="*/ 2147483647 w 476"/>
                <a:gd name="T5" fmla="*/ 2147483647 h 770"/>
                <a:gd name="T6" fmla="*/ 2147483647 w 476"/>
                <a:gd name="T7" fmla="*/ 2147483647 h 770"/>
                <a:gd name="T8" fmla="*/ 2147483647 w 476"/>
                <a:gd name="T9" fmla="*/ 2147483647 h 770"/>
                <a:gd name="T10" fmla="*/ 2147483647 w 476"/>
                <a:gd name="T11" fmla="*/ 2147483647 h 770"/>
                <a:gd name="T12" fmla="*/ 2147483647 w 476"/>
                <a:gd name="T13" fmla="*/ 2147483647 h 770"/>
                <a:gd name="T14" fmla="*/ 0 w 476"/>
                <a:gd name="T15" fmla="*/ 2147483647 h 770"/>
                <a:gd name="T16" fmla="*/ 2147483647 w 476"/>
                <a:gd name="T17" fmla="*/ 2147483647 h 770"/>
                <a:gd name="T18" fmla="*/ 2147483647 w 476"/>
                <a:gd name="T19" fmla="*/ 2147483647 h 770"/>
                <a:gd name="T20" fmla="*/ 2147483647 w 476"/>
                <a:gd name="T21" fmla="*/ 2147483647 h 770"/>
                <a:gd name="T22" fmla="*/ 2147483647 w 476"/>
                <a:gd name="T23" fmla="*/ 2147483647 h 770"/>
                <a:gd name="T24" fmla="*/ 2147483647 w 476"/>
                <a:gd name="T25" fmla="*/ 2147483647 h 770"/>
                <a:gd name="T26" fmla="*/ 2147483647 w 476"/>
                <a:gd name="T27" fmla="*/ 2147483647 h 770"/>
                <a:gd name="T28" fmla="*/ 2147483647 w 476"/>
                <a:gd name="T29" fmla="*/ 2147483647 h 770"/>
                <a:gd name="T30" fmla="*/ 2147483647 w 476"/>
                <a:gd name="T31" fmla="*/ 2147483647 h 770"/>
                <a:gd name="T32" fmla="*/ 2147483647 w 476"/>
                <a:gd name="T33" fmla="*/ 2147483647 h 770"/>
                <a:gd name="T34" fmla="*/ 2147483647 w 476"/>
                <a:gd name="T35" fmla="*/ 2147483647 h 770"/>
                <a:gd name="T36" fmla="*/ 2147483647 w 476"/>
                <a:gd name="T37" fmla="*/ 2147483647 h 770"/>
                <a:gd name="T38" fmla="*/ 2147483647 w 476"/>
                <a:gd name="T39" fmla="*/ 2147483647 h 770"/>
                <a:gd name="T40" fmla="*/ 2147483647 w 476"/>
                <a:gd name="T41" fmla="*/ 2147483647 h 770"/>
                <a:gd name="T42" fmla="*/ 2147483647 w 476"/>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76"/>
                <a:gd name="T67" fmla="*/ 0 h 770"/>
                <a:gd name="T68" fmla="*/ 476 w 476"/>
                <a:gd name="T69" fmla="*/ 770 h 7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76" h="770">
                  <a:moveTo>
                    <a:pt x="115" y="0"/>
                  </a:moveTo>
                  <a:lnTo>
                    <a:pt x="72" y="301"/>
                  </a:lnTo>
                  <a:lnTo>
                    <a:pt x="117" y="365"/>
                  </a:lnTo>
                  <a:lnTo>
                    <a:pt x="47" y="432"/>
                  </a:lnTo>
                  <a:lnTo>
                    <a:pt x="38" y="478"/>
                  </a:lnTo>
                  <a:lnTo>
                    <a:pt x="57" y="511"/>
                  </a:lnTo>
                  <a:lnTo>
                    <a:pt x="38" y="527"/>
                  </a:lnTo>
                  <a:lnTo>
                    <a:pt x="0" y="701"/>
                  </a:lnTo>
                  <a:lnTo>
                    <a:pt x="227" y="742"/>
                  </a:lnTo>
                  <a:lnTo>
                    <a:pt x="442" y="770"/>
                  </a:lnTo>
                  <a:lnTo>
                    <a:pt x="464" y="611"/>
                  </a:lnTo>
                  <a:lnTo>
                    <a:pt x="476" y="523"/>
                  </a:lnTo>
                  <a:lnTo>
                    <a:pt x="455" y="491"/>
                  </a:lnTo>
                  <a:lnTo>
                    <a:pt x="406" y="500"/>
                  </a:lnTo>
                  <a:lnTo>
                    <a:pt x="342" y="508"/>
                  </a:lnTo>
                  <a:lnTo>
                    <a:pt x="330" y="436"/>
                  </a:lnTo>
                  <a:lnTo>
                    <a:pt x="252" y="378"/>
                  </a:lnTo>
                  <a:lnTo>
                    <a:pt x="263" y="341"/>
                  </a:lnTo>
                  <a:lnTo>
                    <a:pt x="270" y="275"/>
                  </a:lnTo>
                  <a:lnTo>
                    <a:pt x="170" y="134"/>
                  </a:lnTo>
                  <a:lnTo>
                    <a:pt x="184" y="9"/>
                  </a:lnTo>
                  <a:lnTo>
                    <a:pt x="115"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grpSp>
          <p:nvGrpSpPr>
            <p:cNvPr id="173" name="Shape - Hawaii"/>
            <p:cNvGrpSpPr/>
            <p:nvPr/>
          </p:nvGrpSpPr>
          <p:grpSpPr>
            <a:xfrm>
              <a:off x="1623905" y="4198937"/>
              <a:ext cx="622300" cy="477838"/>
              <a:chOff x="2322512" y="5000625"/>
              <a:chExt cx="622300" cy="477838"/>
            </a:xfrm>
            <a:grpFill/>
          </p:grpSpPr>
          <p:sp>
            <p:nvSpPr>
              <p:cNvPr id="250" name="Freeform 4"/>
              <p:cNvSpPr>
                <a:spLocks noChangeAspect="1"/>
              </p:cNvSpPr>
              <p:nvPr/>
            </p:nvSpPr>
            <p:spPr bwMode="auto">
              <a:xfrm>
                <a:off x="2322512" y="5060535"/>
                <a:ext cx="47758" cy="69294"/>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1" name="Freeform 5"/>
              <p:cNvSpPr>
                <a:spLocks noChangeAspect="1"/>
              </p:cNvSpPr>
              <p:nvPr/>
            </p:nvSpPr>
            <p:spPr bwMode="auto">
              <a:xfrm>
                <a:off x="2390531" y="5000625"/>
                <a:ext cx="89727" cy="87339"/>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2" name="Freeform 6"/>
              <p:cNvSpPr>
                <a:spLocks noChangeAspect="1"/>
              </p:cNvSpPr>
              <p:nvPr/>
            </p:nvSpPr>
            <p:spPr bwMode="auto">
              <a:xfrm>
                <a:off x="2474469" y="5060535"/>
                <a:ext cx="133143" cy="9816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3" name="Freeform 7"/>
              <p:cNvSpPr>
                <a:spLocks noChangeAspect="1"/>
              </p:cNvSpPr>
              <p:nvPr/>
            </p:nvSpPr>
            <p:spPr bwMode="auto">
              <a:xfrm>
                <a:off x="2611954" y="5134882"/>
                <a:ext cx="105646" cy="51970"/>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4" name="Freeform 8"/>
              <p:cNvSpPr>
                <a:spLocks noChangeAspect="1"/>
              </p:cNvSpPr>
              <p:nvPr/>
            </p:nvSpPr>
            <p:spPr bwMode="auto">
              <a:xfrm>
                <a:off x="2643069" y="5208506"/>
                <a:ext cx="43416" cy="37534"/>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5" name="Freeform 9"/>
              <p:cNvSpPr>
                <a:spLocks noChangeAspect="1"/>
              </p:cNvSpPr>
              <p:nvPr/>
            </p:nvSpPr>
            <p:spPr bwMode="auto">
              <a:xfrm>
                <a:off x="2690103" y="5248928"/>
                <a:ext cx="29668" cy="36812"/>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6" name="Freeform"/>
              <p:cNvSpPr>
                <a:spLocks noChangeAspect="1"/>
              </p:cNvSpPr>
              <p:nvPr/>
            </p:nvSpPr>
            <p:spPr bwMode="auto">
              <a:xfrm>
                <a:off x="2764634" y="5266251"/>
                <a:ext cx="180178" cy="212212"/>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257" name="Freeform"/>
              <p:cNvSpPr>
                <a:spLocks noChangeAspect="1"/>
              </p:cNvSpPr>
              <p:nvPr/>
            </p:nvSpPr>
            <p:spPr bwMode="auto">
              <a:xfrm>
                <a:off x="2700957" y="5167363"/>
                <a:ext cx="99857" cy="83008"/>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grpSp>
        <p:sp>
          <p:nvSpPr>
            <p:cNvPr id="174" name="Shape - Georgia"/>
            <p:cNvSpPr>
              <a:spLocks noChangeAspect="1"/>
            </p:cNvSpPr>
            <p:nvPr/>
          </p:nvSpPr>
          <p:spPr bwMode="auto">
            <a:xfrm>
              <a:off x="6330842" y="3503612"/>
              <a:ext cx="708025" cy="722313"/>
            </a:xfrm>
            <a:custGeom>
              <a:avLst/>
              <a:gdLst>
                <a:gd name="T0" fmla="*/ 0 w 447"/>
                <a:gd name="T1" fmla="*/ 2147483647 h 463"/>
                <a:gd name="T2" fmla="*/ 2147483647 w 447"/>
                <a:gd name="T3" fmla="*/ 2147483647 h 463"/>
                <a:gd name="T4" fmla="*/ 2147483647 w 447"/>
                <a:gd name="T5" fmla="*/ 2147483647 h 463"/>
                <a:gd name="T6" fmla="*/ 2147483647 w 447"/>
                <a:gd name="T7" fmla="*/ 0 h 463"/>
                <a:gd name="T8" fmla="*/ 2147483647 w 447"/>
                <a:gd name="T9" fmla="*/ 2147483647 h 463"/>
                <a:gd name="T10" fmla="*/ 2147483647 w 447"/>
                <a:gd name="T11" fmla="*/ 2147483647 h 463"/>
                <a:gd name="T12" fmla="*/ 2147483647 w 447"/>
                <a:gd name="T13" fmla="*/ 2147483647 h 463"/>
                <a:gd name="T14" fmla="*/ 2147483647 w 447"/>
                <a:gd name="T15" fmla="*/ 2147483647 h 463"/>
                <a:gd name="T16" fmla="*/ 2147483647 w 447"/>
                <a:gd name="T17" fmla="*/ 2147483647 h 463"/>
                <a:gd name="T18" fmla="*/ 2147483647 w 447"/>
                <a:gd name="T19" fmla="*/ 2147483647 h 463"/>
                <a:gd name="T20" fmla="*/ 2147483647 w 447"/>
                <a:gd name="T21" fmla="*/ 2147483647 h 463"/>
                <a:gd name="T22" fmla="*/ 2147483647 w 447"/>
                <a:gd name="T23" fmla="*/ 2147483647 h 463"/>
                <a:gd name="T24" fmla="*/ 2147483647 w 447"/>
                <a:gd name="T25" fmla="*/ 2147483647 h 463"/>
                <a:gd name="T26" fmla="*/ 2147483647 w 447"/>
                <a:gd name="T27" fmla="*/ 2147483647 h 463"/>
                <a:gd name="T28" fmla="*/ 2147483647 w 447"/>
                <a:gd name="T29" fmla="*/ 2147483647 h 463"/>
                <a:gd name="T30" fmla="*/ 2147483647 w 447"/>
                <a:gd name="T31" fmla="*/ 2147483647 h 463"/>
                <a:gd name="T32" fmla="*/ 2147483647 w 447"/>
                <a:gd name="T33" fmla="*/ 2147483647 h 463"/>
                <a:gd name="T34" fmla="*/ 2147483647 w 447"/>
                <a:gd name="T35" fmla="*/ 2147483647 h 463"/>
                <a:gd name="T36" fmla="*/ 0 w 447"/>
                <a:gd name="T37" fmla="*/ 2147483647 h 46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7"/>
                <a:gd name="T58" fmla="*/ 0 h 463"/>
                <a:gd name="T59" fmla="*/ 447 w 447"/>
                <a:gd name="T60" fmla="*/ 463 h 46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7" h="463">
                  <a:moveTo>
                    <a:pt x="0" y="28"/>
                  </a:moveTo>
                  <a:lnTo>
                    <a:pt x="4" y="28"/>
                  </a:lnTo>
                  <a:lnTo>
                    <a:pt x="109" y="9"/>
                  </a:lnTo>
                  <a:lnTo>
                    <a:pt x="201" y="0"/>
                  </a:lnTo>
                  <a:lnTo>
                    <a:pt x="188" y="23"/>
                  </a:lnTo>
                  <a:lnTo>
                    <a:pt x="216" y="23"/>
                  </a:lnTo>
                  <a:lnTo>
                    <a:pt x="375" y="167"/>
                  </a:lnTo>
                  <a:lnTo>
                    <a:pt x="438" y="259"/>
                  </a:lnTo>
                  <a:lnTo>
                    <a:pt x="447" y="322"/>
                  </a:lnTo>
                  <a:lnTo>
                    <a:pt x="426" y="336"/>
                  </a:lnTo>
                  <a:lnTo>
                    <a:pt x="438" y="399"/>
                  </a:lnTo>
                  <a:lnTo>
                    <a:pt x="393" y="402"/>
                  </a:lnTo>
                  <a:lnTo>
                    <a:pt x="393" y="456"/>
                  </a:lnTo>
                  <a:lnTo>
                    <a:pt x="358" y="429"/>
                  </a:lnTo>
                  <a:lnTo>
                    <a:pt x="128" y="463"/>
                  </a:lnTo>
                  <a:lnTo>
                    <a:pt x="76" y="363"/>
                  </a:lnTo>
                  <a:lnTo>
                    <a:pt x="113" y="295"/>
                  </a:lnTo>
                  <a:lnTo>
                    <a:pt x="64" y="260"/>
                  </a:lnTo>
                  <a:lnTo>
                    <a:pt x="0" y="2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sp>
          <p:nvSpPr>
            <p:cNvPr id="175" name="Shape - Florida"/>
            <p:cNvSpPr>
              <a:spLocks noChangeAspect="1"/>
            </p:cNvSpPr>
            <p:nvPr/>
          </p:nvSpPr>
          <p:spPr bwMode="auto">
            <a:xfrm>
              <a:off x="6170505" y="4122737"/>
              <a:ext cx="1206500" cy="809625"/>
            </a:xfrm>
            <a:custGeom>
              <a:avLst/>
              <a:gdLst>
                <a:gd name="T0" fmla="*/ 0 w 765"/>
                <a:gd name="T1" fmla="*/ 2147483647 h 519"/>
                <a:gd name="T2" fmla="*/ 2147483647 w 765"/>
                <a:gd name="T3" fmla="*/ 2147483647 h 519"/>
                <a:gd name="T4" fmla="*/ 2147483647 w 765"/>
                <a:gd name="T5" fmla="*/ 2147483647 h 519"/>
                <a:gd name="T6" fmla="*/ 2147483647 w 765"/>
                <a:gd name="T7" fmla="*/ 2147483647 h 519"/>
                <a:gd name="T8" fmla="*/ 2147483647 w 765"/>
                <a:gd name="T9" fmla="*/ 2147483647 h 519"/>
                <a:gd name="T10" fmla="*/ 2147483647 w 765"/>
                <a:gd name="T11" fmla="*/ 2147483647 h 519"/>
                <a:gd name="T12" fmla="*/ 2147483647 w 765"/>
                <a:gd name="T13" fmla="*/ 0 h 519"/>
                <a:gd name="T14" fmla="*/ 2147483647 w 765"/>
                <a:gd name="T15" fmla="*/ 2147483647 h 519"/>
                <a:gd name="T16" fmla="*/ 2147483647 w 765"/>
                <a:gd name="T17" fmla="*/ 2147483647 h 519"/>
                <a:gd name="T18" fmla="*/ 2147483647 w 765"/>
                <a:gd name="T19" fmla="*/ 2147483647 h 519"/>
                <a:gd name="T20" fmla="*/ 2147483647 w 765"/>
                <a:gd name="T21" fmla="*/ 2147483647 h 519"/>
                <a:gd name="T22" fmla="*/ 2147483647 w 765"/>
                <a:gd name="T23" fmla="*/ 2147483647 h 519"/>
                <a:gd name="T24" fmla="*/ 2147483647 w 765"/>
                <a:gd name="T25" fmla="*/ 2147483647 h 519"/>
                <a:gd name="T26" fmla="*/ 2147483647 w 765"/>
                <a:gd name="T27" fmla="*/ 2147483647 h 519"/>
                <a:gd name="T28" fmla="*/ 2147483647 w 765"/>
                <a:gd name="T29" fmla="*/ 2147483647 h 519"/>
                <a:gd name="T30" fmla="*/ 2147483647 w 765"/>
                <a:gd name="T31" fmla="*/ 2147483647 h 519"/>
                <a:gd name="T32" fmla="*/ 2147483647 w 765"/>
                <a:gd name="T33" fmla="*/ 2147483647 h 519"/>
                <a:gd name="T34" fmla="*/ 2147483647 w 765"/>
                <a:gd name="T35" fmla="*/ 2147483647 h 519"/>
                <a:gd name="T36" fmla="*/ 2147483647 w 765"/>
                <a:gd name="T37" fmla="*/ 2147483647 h 519"/>
                <a:gd name="T38" fmla="*/ 2147483647 w 765"/>
                <a:gd name="T39" fmla="*/ 2147483647 h 519"/>
                <a:gd name="T40" fmla="*/ 2147483647 w 765"/>
                <a:gd name="T41" fmla="*/ 2147483647 h 519"/>
                <a:gd name="T42" fmla="*/ 2147483647 w 765"/>
                <a:gd name="T43" fmla="*/ 2147483647 h 519"/>
                <a:gd name="T44" fmla="*/ 2147483647 w 765"/>
                <a:gd name="T45" fmla="*/ 2147483647 h 519"/>
                <a:gd name="T46" fmla="*/ 2147483647 w 765"/>
                <a:gd name="T47" fmla="*/ 2147483647 h 519"/>
                <a:gd name="T48" fmla="*/ 2147483647 w 765"/>
                <a:gd name="T49" fmla="*/ 2147483647 h 519"/>
                <a:gd name="T50" fmla="*/ 2147483647 w 765"/>
                <a:gd name="T51" fmla="*/ 2147483647 h 519"/>
                <a:gd name="T52" fmla="*/ 2147483647 w 765"/>
                <a:gd name="T53" fmla="*/ 2147483647 h 519"/>
                <a:gd name="T54" fmla="*/ 2147483647 w 765"/>
                <a:gd name="T55" fmla="*/ 2147483647 h 519"/>
                <a:gd name="T56" fmla="*/ 2147483647 w 765"/>
                <a:gd name="T57" fmla="*/ 2147483647 h 519"/>
                <a:gd name="T58" fmla="*/ 2147483647 w 765"/>
                <a:gd name="T59" fmla="*/ 2147483647 h 519"/>
                <a:gd name="T60" fmla="*/ 2147483647 w 765"/>
                <a:gd name="T61" fmla="*/ 2147483647 h 519"/>
                <a:gd name="T62" fmla="*/ 2147483647 w 765"/>
                <a:gd name="T63" fmla="*/ 2147483647 h 519"/>
                <a:gd name="T64" fmla="*/ 2147483647 w 765"/>
                <a:gd name="T65" fmla="*/ 2147483647 h 519"/>
                <a:gd name="T66" fmla="*/ 2147483647 w 765"/>
                <a:gd name="T67" fmla="*/ 2147483647 h 519"/>
                <a:gd name="T68" fmla="*/ 2147483647 w 765"/>
                <a:gd name="T69" fmla="*/ 2147483647 h 519"/>
                <a:gd name="T70" fmla="*/ 2147483647 w 765"/>
                <a:gd name="T71" fmla="*/ 2147483647 h 519"/>
                <a:gd name="T72" fmla="*/ 2147483647 w 765"/>
                <a:gd name="T73" fmla="*/ 2147483647 h 519"/>
                <a:gd name="T74" fmla="*/ 2147483647 w 765"/>
                <a:gd name="T75" fmla="*/ 2147483647 h 519"/>
                <a:gd name="T76" fmla="*/ 2147483647 w 765"/>
                <a:gd name="T77" fmla="*/ 2147483647 h 519"/>
                <a:gd name="T78" fmla="*/ 0 w 765"/>
                <a:gd name="T79" fmla="*/ 2147483647 h 51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65"/>
                <a:gd name="T121" fmla="*/ 0 h 519"/>
                <a:gd name="T122" fmla="*/ 765 w 765"/>
                <a:gd name="T123" fmla="*/ 519 h 51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65" h="519">
                  <a:moveTo>
                    <a:pt x="0" y="51"/>
                  </a:moveTo>
                  <a:lnTo>
                    <a:pt x="210" y="30"/>
                  </a:lnTo>
                  <a:lnTo>
                    <a:pt x="233" y="64"/>
                  </a:lnTo>
                  <a:lnTo>
                    <a:pt x="458" y="30"/>
                  </a:lnTo>
                  <a:lnTo>
                    <a:pt x="496" y="58"/>
                  </a:lnTo>
                  <a:lnTo>
                    <a:pt x="496" y="4"/>
                  </a:lnTo>
                  <a:lnTo>
                    <a:pt x="493" y="0"/>
                  </a:lnTo>
                  <a:lnTo>
                    <a:pt x="538" y="3"/>
                  </a:lnTo>
                  <a:lnTo>
                    <a:pt x="586" y="83"/>
                  </a:lnTo>
                  <a:lnTo>
                    <a:pt x="662" y="192"/>
                  </a:lnTo>
                  <a:lnTo>
                    <a:pt x="699" y="286"/>
                  </a:lnTo>
                  <a:lnTo>
                    <a:pt x="756" y="352"/>
                  </a:lnTo>
                  <a:lnTo>
                    <a:pt x="765" y="447"/>
                  </a:lnTo>
                  <a:lnTo>
                    <a:pt x="747" y="504"/>
                  </a:lnTo>
                  <a:lnTo>
                    <a:pt x="666" y="519"/>
                  </a:lnTo>
                  <a:lnTo>
                    <a:pt x="653" y="495"/>
                  </a:lnTo>
                  <a:lnTo>
                    <a:pt x="596" y="460"/>
                  </a:lnTo>
                  <a:lnTo>
                    <a:pt x="578" y="425"/>
                  </a:lnTo>
                  <a:lnTo>
                    <a:pt x="563" y="411"/>
                  </a:lnTo>
                  <a:lnTo>
                    <a:pt x="554" y="378"/>
                  </a:lnTo>
                  <a:lnTo>
                    <a:pt x="541" y="387"/>
                  </a:lnTo>
                  <a:lnTo>
                    <a:pt x="496" y="344"/>
                  </a:lnTo>
                  <a:lnTo>
                    <a:pt x="507" y="304"/>
                  </a:lnTo>
                  <a:lnTo>
                    <a:pt x="496" y="282"/>
                  </a:lnTo>
                  <a:lnTo>
                    <a:pt x="483" y="289"/>
                  </a:lnTo>
                  <a:lnTo>
                    <a:pt x="484" y="313"/>
                  </a:lnTo>
                  <a:lnTo>
                    <a:pt x="470" y="282"/>
                  </a:lnTo>
                  <a:lnTo>
                    <a:pt x="471" y="209"/>
                  </a:lnTo>
                  <a:lnTo>
                    <a:pt x="443" y="165"/>
                  </a:lnTo>
                  <a:lnTo>
                    <a:pt x="371" y="130"/>
                  </a:lnTo>
                  <a:lnTo>
                    <a:pt x="335" y="89"/>
                  </a:lnTo>
                  <a:lnTo>
                    <a:pt x="295" y="85"/>
                  </a:lnTo>
                  <a:lnTo>
                    <a:pt x="279" y="110"/>
                  </a:lnTo>
                  <a:lnTo>
                    <a:pt x="219" y="128"/>
                  </a:lnTo>
                  <a:lnTo>
                    <a:pt x="185" y="110"/>
                  </a:lnTo>
                  <a:lnTo>
                    <a:pt x="167" y="83"/>
                  </a:lnTo>
                  <a:lnTo>
                    <a:pt x="55" y="107"/>
                  </a:lnTo>
                  <a:lnTo>
                    <a:pt x="31" y="88"/>
                  </a:lnTo>
                  <a:lnTo>
                    <a:pt x="6" y="109"/>
                  </a:lnTo>
                  <a:lnTo>
                    <a:pt x="0" y="51"/>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76" name="Shape - Delaware"/>
            <p:cNvSpPr>
              <a:spLocks noChangeAspect="1"/>
            </p:cNvSpPr>
            <p:nvPr/>
          </p:nvSpPr>
          <p:spPr bwMode="auto">
            <a:xfrm>
              <a:off x="7399230" y="2552700"/>
              <a:ext cx="153987" cy="190500"/>
            </a:xfrm>
            <a:custGeom>
              <a:avLst/>
              <a:gdLst>
                <a:gd name="T0" fmla="*/ 0 w 98"/>
                <a:gd name="T1" fmla="*/ 2147483647 h 122"/>
                <a:gd name="T2" fmla="*/ 2147483647 w 98"/>
                <a:gd name="T3" fmla="*/ 0 h 122"/>
                <a:gd name="T4" fmla="*/ 2147483647 w 98"/>
                <a:gd name="T5" fmla="*/ 2147483647 h 122"/>
                <a:gd name="T6" fmla="*/ 2147483647 w 98"/>
                <a:gd name="T7" fmla="*/ 2147483647 h 122"/>
                <a:gd name="T8" fmla="*/ 2147483647 w 98"/>
                <a:gd name="T9" fmla="*/ 2147483647 h 122"/>
                <a:gd name="T10" fmla="*/ 2147483647 w 98"/>
                <a:gd name="T11" fmla="*/ 2147483647 h 122"/>
                <a:gd name="T12" fmla="*/ 2147483647 w 98"/>
                <a:gd name="T13" fmla="*/ 2147483647 h 122"/>
                <a:gd name="T14" fmla="*/ 0 w 98"/>
                <a:gd name="T15" fmla="*/ 2147483647 h 122"/>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122"/>
                <a:gd name="T26" fmla="*/ 98 w 98"/>
                <a:gd name="T27" fmla="*/ 122 h 1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122">
                  <a:moveTo>
                    <a:pt x="0" y="8"/>
                  </a:moveTo>
                  <a:lnTo>
                    <a:pt x="21" y="0"/>
                  </a:lnTo>
                  <a:lnTo>
                    <a:pt x="66" y="27"/>
                  </a:lnTo>
                  <a:lnTo>
                    <a:pt x="66" y="54"/>
                  </a:lnTo>
                  <a:lnTo>
                    <a:pt x="97" y="73"/>
                  </a:lnTo>
                  <a:lnTo>
                    <a:pt x="98" y="109"/>
                  </a:lnTo>
                  <a:lnTo>
                    <a:pt x="48" y="122"/>
                  </a:lnTo>
                  <a:lnTo>
                    <a:pt x="0" y="8"/>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77" name="Shape - Connecticut"/>
            <p:cNvSpPr>
              <a:spLocks noChangeAspect="1"/>
            </p:cNvSpPr>
            <p:nvPr/>
          </p:nvSpPr>
          <p:spPr bwMode="auto">
            <a:xfrm>
              <a:off x="7564330" y="2065337"/>
              <a:ext cx="242887" cy="185738"/>
            </a:xfrm>
            <a:custGeom>
              <a:avLst/>
              <a:gdLst>
                <a:gd name="T0" fmla="*/ 0 w 153"/>
                <a:gd name="T1" fmla="*/ 2147483647 h 118"/>
                <a:gd name="T2" fmla="*/ 2147483647 w 153"/>
                <a:gd name="T3" fmla="*/ 0 h 118"/>
                <a:gd name="T4" fmla="*/ 2147483647 w 153"/>
                <a:gd name="T5" fmla="*/ 2147483647 h 118"/>
                <a:gd name="T6" fmla="*/ 2147483647 w 153"/>
                <a:gd name="T7" fmla="*/ 2147483647 h 118"/>
                <a:gd name="T8" fmla="*/ 2147483647 w 153"/>
                <a:gd name="T9" fmla="*/ 2147483647 h 118"/>
                <a:gd name="T10" fmla="*/ 2147483647 w 153"/>
                <a:gd name="T11" fmla="*/ 2147483647 h 118"/>
                <a:gd name="T12" fmla="*/ 2147483647 w 153"/>
                <a:gd name="T13" fmla="*/ 2147483647 h 118"/>
                <a:gd name="T14" fmla="*/ 0 w 153"/>
                <a:gd name="T15" fmla="*/ 2147483647 h 118"/>
                <a:gd name="T16" fmla="*/ 0 60000 65536"/>
                <a:gd name="T17" fmla="*/ 0 60000 65536"/>
                <a:gd name="T18" fmla="*/ 0 60000 65536"/>
                <a:gd name="T19" fmla="*/ 0 60000 65536"/>
                <a:gd name="T20" fmla="*/ 0 60000 65536"/>
                <a:gd name="T21" fmla="*/ 0 60000 65536"/>
                <a:gd name="T22" fmla="*/ 0 60000 65536"/>
                <a:gd name="T23" fmla="*/ 0 60000 65536"/>
                <a:gd name="T24" fmla="*/ 0 w 153"/>
                <a:gd name="T25" fmla="*/ 0 h 118"/>
                <a:gd name="T26" fmla="*/ 153 w 153"/>
                <a:gd name="T27" fmla="*/ 118 h 1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3" h="118">
                  <a:moveTo>
                    <a:pt x="0" y="30"/>
                  </a:moveTo>
                  <a:lnTo>
                    <a:pt x="118" y="0"/>
                  </a:lnTo>
                  <a:lnTo>
                    <a:pt x="153" y="54"/>
                  </a:lnTo>
                  <a:lnTo>
                    <a:pt x="133" y="78"/>
                  </a:lnTo>
                  <a:lnTo>
                    <a:pt x="95" y="69"/>
                  </a:lnTo>
                  <a:lnTo>
                    <a:pt x="37" y="118"/>
                  </a:lnTo>
                  <a:lnTo>
                    <a:pt x="6" y="93"/>
                  </a:lnTo>
                  <a:lnTo>
                    <a:pt x="0" y="30"/>
                  </a:lnTo>
                  <a:close/>
                </a:path>
              </a:pathLst>
            </a:custGeom>
            <a:solidFill>
              <a:schemeClr val="accent1"/>
            </a:solidFill>
            <a:ln w="19050">
              <a:solidFill>
                <a:srgbClr val="000000"/>
              </a:solidFill>
              <a:prstDash val="solid"/>
              <a:round/>
              <a:headEnd/>
              <a:tailEnd/>
            </a:ln>
          </p:spPr>
          <p:txBody>
            <a:bodyPr/>
            <a:lstStyle/>
            <a:p>
              <a:endParaRPr lang="en-US" sz="1300">
                <a:latin typeface="+mj-lt"/>
              </a:endParaRPr>
            </a:p>
          </p:txBody>
        </p:sp>
        <p:sp>
          <p:nvSpPr>
            <p:cNvPr id="178" name="Shape - Colorado"/>
            <p:cNvSpPr>
              <a:spLocks noChangeAspect="1"/>
            </p:cNvSpPr>
            <p:nvPr/>
          </p:nvSpPr>
          <p:spPr bwMode="auto">
            <a:xfrm>
              <a:off x="3241567" y="2676525"/>
              <a:ext cx="928688" cy="682625"/>
            </a:xfrm>
            <a:custGeom>
              <a:avLst/>
              <a:gdLst>
                <a:gd name="T0" fmla="*/ 2147483647 w 590"/>
                <a:gd name="T1" fmla="*/ 0 h 439"/>
                <a:gd name="T2" fmla="*/ 2147483647 w 590"/>
                <a:gd name="T3" fmla="*/ 2147483647 h 439"/>
                <a:gd name="T4" fmla="*/ 0 w 590"/>
                <a:gd name="T5" fmla="*/ 2147483647 h 439"/>
                <a:gd name="T6" fmla="*/ 2147483647 w 590"/>
                <a:gd name="T7" fmla="*/ 2147483647 h 439"/>
                <a:gd name="T8" fmla="*/ 2147483647 w 590"/>
                <a:gd name="T9" fmla="*/ 2147483647 h 439"/>
                <a:gd name="T10" fmla="*/ 2147483647 w 590"/>
                <a:gd name="T11" fmla="*/ 2147483647 h 439"/>
                <a:gd name="T12" fmla="*/ 2147483647 w 590"/>
                <a:gd name="T13" fmla="*/ 2147483647 h 439"/>
                <a:gd name="T14" fmla="*/ 2147483647 w 590"/>
                <a:gd name="T15" fmla="*/ 2147483647 h 439"/>
                <a:gd name="T16" fmla="*/ 2147483647 w 590"/>
                <a:gd name="T17" fmla="*/ 0 h 4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90"/>
                <a:gd name="T28" fmla="*/ 0 h 439"/>
                <a:gd name="T29" fmla="*/ 590 w 590"/>
                <a:gd name="T30" fmla="*/ 439 h 4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90" h="439">
                  <a:moveTo>
                    <a:pt x="49" y="0"/>
                  </a:moveTo>
                  <a:lnTo>
                    <a:pt x="19" y="263"/>
                  </a:lnTo>
                  <a:lnTo>
                    <a:pt x="0" y="415"/>
                  </a:lnTo>
                  <a:lnTo>
                    <a:pt x="295" y="430"/>
                  </a:lnTo>
                  <a:lnTo>
                    <a:pt x="577" y="439"/>
                  </a:lnTo>
                  <a:lnTo>
                    <a:pt x="586" y="234"/>
                  </a:lnTo>
                  <a:lnTo>
                    <a:pt x="590" y="32"/>
                  </a:lnTo>
                  <a:lnTo>
                    <a:pt x="429" y="29"/>
                  </a:lnTo>
                  <a:lnTo>
                    <a:pt x="49"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79" name="Shape - California"/>
            <p:cNvSpPr>
              <a:spLocks noChangeAspect="1"/>
            </p:cNvSpPr>
            <p:nvPr/>
          </p:nvSpPr>
          <p:spPr bwMode="auto">
            <a:xfrm>
              <a:off x="1450867" y="2198687"/>
              <a:ext cx="1098550" cy="1673225"/>
            </a:xfrm>
            <a:custGeom>
              <a:avLst/>
              <a:gdLst>
                <a:gd name="T0" fmla="*/ 2147483647 w 697"/>
                <a:gd name="T1" fmla="*/ 0 h 1077"/>
                <a:gd name="T2" fmla="*/ 2147483647 w 697"/>
                <a:gd name="T3" fmla="*/ 2147483647 h 1077"/>
                <a:gd name="T4" fmla="*/ 2147483647 w 697"/>
                <a:gd name="T5" fmla="*/ 2147483647 h 1077"/>
                <a:gd name="T6" fmla="*/ 2147483647 w 697"/>
                <a:gd name="T7" fmla="*/ 2147483647 h 1077"/>
                <a:gd name="T8" fmla="*/ 2147483647 w 697"/>
                <a:gd name="T9" fmla="*/ 2147483647 h 1077"/>
                <a:gd name="T10" fmla="*/ 2147483647 w 697"/>
                <a:gd name="T11" fmla="*/ 2147483647 h 1077"/>
                <a:gd name="T12" fmla="*/ 2147483647 w 697"/>
                <a:gd name="T13" fmla="*/ 2147483647 h 1077"/>
                <a:gd name="T14" fmla="*/ 2147483647 w 697"/>
                <a:gd name="T15" fmla="*/ 2147483647 h 1077"/>
                <a:gd name="T16" fmla="*/ 2147483647 w 697"/>
                <a:gd name="T17" fmla="*/ 2147483647 h 1077"/>
                <a:gd name="T18" fmla="*/ 2147483647 w 697"/>
                <a:gd name="T19" fmla="*/ 2147483647 h 1077"/>
                <a:gd name="T20" fmla="*/ 2147483647 w 697"/>
                <a:gd name="T21" fmla="*/ 2147483647 h 1077"/>
                <a:gd name="T22" fmla="*/ 2147483647 w 697"/>
                <a:gd name="T23" fmla="*/ 2147483647 h 1077"/>
                <a:gd name="T24" fmla="*/ 2147483647 w 697"/>
                <a:gd name="T25" fmla="*/ 2147483647 h 1077"/>
                <a:gd name="T26" fmla="*/ 2147483647 w 697"/>
                <a:gd name="T27" fmla="*/ 2147483647 h 1077"/>
                <a:gd name="T28" fmla="*/ 2147483647 w 697"/>
                <a:gd name="T29" fmla="*/ 2147483647 h 1077"/>
                <a:gd name="T30" fmla="*/ 2147483647 w 697"/>
                <a:gd name="T31" fmla="*/ 2147483647 h 1077"/>
                <a:gd name="T32" fmla="*/ 2147483647 w 697"/>
                <a:gd name="T33" fmla="*/ 2147483647 h 1077"/>
                <a:gd name="T34" fmla="*/ 2147483647 w 697"/>
                <a:gd name="T35" fmla="*/ 2147483647 h 1077"/>
                <a:gd name="T36" fmla="*/ 2147483647 w 697"/>
                <a:gd name="T37" fmla="*/ 2147483647 h 1077"/>
                <a:gd name="T38" fmla="*/ 2147483647 w 697"/>
                <a:gd name="T39" fmla="*/ 2147483647 h 1077"/>
                <a:gd name="T40" fmla="*/ 2147483647 w 697"/>
                <a:gd name="T41" fmla="*/ 2147483647 h 1077"/>
                <a:gd name="T42" fmla="*/ 2147483647 w 697"/>
                <a:gd name="T43" fmla="*/ 2147483647 h 1077"/>
                <a:gd name="T44" fmla="*/ 2147483647 w 697"/>
                <a:gd name="T45" fmla="*/ 2147483647 h 1077"/>
                <a:gd name="T46" fmla="*/ 2147483647 w 697"/>
                <a:gd name="T47" fmla="*/ 2147483647 h 1077"/>
                <a:gd name="T48" fmla="*/ 2147483647 w 697"/>
                <a:gd name="T49" fmla="*/ 2147483647 h 1077"/>
                <a:gd name="T50" fmla="*/ 2147483647 w 697"/>
                <a:gd name="T51" fmla="*/ 2147483647 h 1077"/>
                <a:gd name="T52" fmla="*/ 2147483647 w 697"/>
                <a:gd name="T53" fmla="*/ 2147483647 h 1077"/>
                <a:gd name="T54" fmla="*/ 2147483647 w 697"/>
                <a:gd name="T55" fmla="*/ 2147483647 h 1077"/>
                <a:gd name="T56" fmla="*/ 2147483647 w 697"/>
                <a:gd name="T57" fmla="*/ 2147483647 h 1077"/>
                <a:gd name="T58" fmla="*/ 2147483647 w 697"/>
                <a:gd name="T59" fmla="*/ 2147483647 h 1077"/>
                <a:gd name="T60" fmla="*/ 2147483647 w 697"/>
                <a:gd name="T61" fmla="*/ 2147483647 h 1077"/>
                <a:gd name="T62" fmla="*/ 2147483647 w 697"/>
                <a:gd name="T63" fmla="*/ 2147483647 h 1077"/>
                <a:gd name="T64" fmla="*/ 2147483647 w 697"/>
                <a:gd name="T65" fmla="*/ 2147483647 h 1077"/>
                <a:gd name="T66" fmla="*/ 2147483647 w 697"/>
                <a:gd name="T67" fmla="*/ 2147483647 h 1077"/>
                <a:gd name="T68" fmla="*/ 2147483647 w 697"/>
                <a:gd name="T69" fmla="*/ 2147483647 h 1077"/>
                <a:gd name="T70" fmla="*/ 2147483647 w 697"/>
                <a:gd name="T71" fmla="*/ 2147483647 h 1077"/>
                <a:gd name="T72" fmla="*/ 2147483647 w 697"/>
                <a:gd name="T73" fmla="*/ 2147483647 h 1077"/>
                <a:gd name="T74" fmla="*/ 2147483647 w 697"/>
                <a:gd name="T75" fmla="*/ 2147483647 h 1077"/>
                <a:gd name="T76" fmla="*/ 2147483647 w 697"/>
                <a:gd name="T77" fmla="*/ 2147483647 h 1077"/>
                <a:gd name="T78" fmla="*/ 2147483647 w 697"/>
                <a:gd name="T79" fmla="*/ 2147483647 h 1077"/>
                <a:gd name="T80" fmla="*/ 2147483647 w 697"/>
                <a:gd name="T81" fmla="*/ 2147483647 h 1077"/>
                <a:gd name="T82" fmla="*/ 2147483647 w 697"/>
                <a:gd name="T83" fmla="*/ 2147483647 h 1077"/>
                <a:gd name="T84" fmla="*/ 2147483647 w 697"/>
                <a:gd name="T85" fmla="*/ 2147483647 h 1077"/>
                <a:gd name="T86" fmla="*/ 0 w 697"/>
                <a:gd name="T87" fmla="*/ 2147483647 h 1077"/>
                <a:gd name="T88" fmla="*/ 2147483647 w 697"/>
                <a:gd name="T89" fmla="*/ 2147483647 h 1077"/>
                <a:gd name="T90" fmla="*/ 2147483647 w 697"/>
                <a:gd name="T91" fmla="*/ 2147483647 h 1077"/>
                <a:gd name="T92" fmla="*/ 2147483647 w 697"/>
                <a:gd name="T93" fmla="*/ 2147483647 h 1077"/>
                <a:gd name="T94" fmla="*/ 2147483647 w 697"/>
                <a:gd name="T95" fmla="*/ 0 h 107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97"/>
                <a:gd name="T145" fmla="*/ 0 h 1077"/>
                <a:gd name="T146" fmla="*/ 697 w 697"/>
                <a:gd name="T147" fmla="*/ 1077 h 107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97" h="1077">
                  <a:moveTo>
                    <a:pt x="53" y="0"/>
                  </a:moveTo>
                  <a:lnTo>
                    <a:pt x="374" y="64"/>
                  </a:lnTo>
                  <a:lnTo>
                    <a:pt x="304" y="381"/>
                  </a:lnTo>
                  <a:lnTo>
                    <a:pt x="664" y="864"/>
                  </a:lnTo>
                  <a:lnTo>
                    <a:pt x="697" y="925"/>
                  </a:lnTo>
                  <a:lnTo>
                    <a:pt x="663" y="955"/>
                  </a:lnTo>
                  <a:lnTo>
                    <a:pt x="641" y="1009"/>
                  </a:lnTo>
                  <a:lnTo>
                    <a:pt x="620" y="1040"/>
                  </a:lnTo>
                  <a:lnTo>
                    <a:pt x="642" y="1068"/>
                  </a:lnTo>
                  <a:lnTo>
                    <a:pt x="605" y="1077"/>
                  </a:lnTo>
                  <a:lnTo>
                    <a:pt x="393" y="1070"/>
                  </a:lnTo>
                  <a:lnTo>
                    <a:pt x="380" y="1007"/>
                  </a:lnTo>
                  <a:lnTo>
                    <a:pt x="343" y="961"/>
                  </a:lnTo>
                  <a:lnTo>
                    <a:pt x="316" y="944"/>
                  </a:lnTo>
                  <a:lnTo>
                    <a:pt x="308" y="912"/>
                  </a:lnTo>
                  <a:lnTo>
                    <a:pt x="286" y="894"/>
                  </a:lnTo>
                  <a:lnTo>
                    <a:pt x="263" y="871"/>
                  </a:lnTo>
                  <a:lnTo>
                    <a:pt x="256" y="846"/>
                  </a:lnTo>
                  <a:lnTo>
                    <a:pt x="235" y="830"/>
                  </a:lnTo>
                  <a:lnTo>
                    <a:pt x="202" y="839"/>
                  </a:lnTo>
                  <a:lnTo>
                    <a:pt x="165" y="825"/>
                  </a:lnTo>
                  <a:lnTo>
                    <a:pt x="165" y="812"/>
                  </a:lnTo>
                  <a:lnTo>
                    <a:pt x="164" y="782"/>
                  </a:lnTo>
                  <a:lnTo>
                    <a:pt x="149" y="749"/>
                  </a:lnTo>
                  <a:lnTo>
                    <a:pt x="147" y="722"/>
                  </a:lnTo>
                  <a:lnTo>
                    <a:pt x="131" y="699"/>
                  </a:lnTo>
                  <a:lnTo>
                    <a:pt x="135" y="676"/>
                  </a:lnTo>
                  <a:lnTo>
                    <a:pt x="89" y="621"/>
                  </a:lnTo>
                  <a:lnTo>
                    <a:pt x="89" y="590"/>
                  </a:lnTo>
                  <a:lnTo>
                    <a:pt x="113" y="578"/>
                  </a:lnTo>
                  <a:lnTo>
                    <a:pt x="113" y="559"/>
                  </a:lnTo>
                  <a:lnTo>
                    <a:pt x="89" y="553"/>
                  </a:lnTo>
                  <a:lnTo>
                    <a:pt x="79" y="523"/>
                  </a:lnTo>
                  <a:lnTo>
                    <a:pt x="67" y="471"/>
                  </a:lnTo>
                  <a:lnTo>
                    <a:pt x="101" y="499"/>
                  </a:lnTo>
                  <a:lnTo>
                    <a:pt x="88" y="462"/>
                  </a:lnTo>
                  <a:lnTo>
                    <a:pt x="113" y="462"/>
                  </a:lnTo>
                  <a:lnTo>
                    <a:pt x="113" y="435"/>
                  </a:lnTo>
                  <a:lnTo>
                    <a:pt x="88" y="417"/>
                  </a:lnTo>
                  <a:lnTo>
                    <a:pt x="76" y="442"/>
                  </a:lnTo>
                  <a:lnTo>
                    <a:pt x="53" y="433"/>
                  </a:lnTo>
                  <a:lnTo>
                    <a:pt x="9" y="313"/>
                  </a:lnTo>
                  <a:lnTo>
                    <a:pt x="21" y="226"/>
                  </a:lnTo>
                  <a:lnTo>
                    <a:pt x="0" y="177"/>
                  </a:lnTo>
                  <a:lnTo>
                    <a:pt x="10" y="140"/>
                  </a:lnTo>
                  <a:lnTo>
                    <a:pt x="32" y="132"/>
                  </a:lnTo>
                  <a:lnTo>
                    <a:pt x="53" y="73"/>
                  </a:lnTo>
                  <a:lnTo>
                    <a:pt x="53" y="0"/>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80" name="Shape - Arkansas"/>
            <p:cNvSpPr>
              <a:spLocks noChangeAspect="1"/>
            </p:cNvSpPr>
            <p:nvPr/>
          </p:nvSpPr>
          <p:spPr bwMode="auto">
            <a:xfrm>
              <a:off x="5124342" y="3375025"/>
              <a:ext cx="633413" cy="582612"/>
            </a:xfrm>
            <a:custGeom>
              <a:avLst/>
              <a:gdLst>
                <a:gd name="T0" fmla="*/ 0 w 401"/>
                <a:gd name="T1" fmla="*/ 34 h 374"/>
                <a:gd name="T2" fmla="*/ 158 w 401"/>
                <a:gd name="T3" fmla="*/ 15 h 374"/>
                <a:gd name="T4" fmla="*/ 353 w 401"/>
                <a:gd name="T5" fmla="*/ 0 h 374"/>
                <a:gd name="T6" fmla="*/ 343 w 401"/>
                <a:gd name="T7" fmla="*/ 49 h 374"/>
                <a:gd name="T8" fmla="*/ 386 w 401"/>
                <a:gd name="T9" fmla="*/ 38 h 374"/>
                <a:gd name="T10" fmla="*/ 401 w 401"/>
                <a:gd name="T11" fmla="*/ 71 h 374"/>
                <a:gd name="T12" fmla="*/ 356 w 401"/>
                <a:gd name="T13" fmla="*/ 101 h 374"/>
                <a:gd name="T14" fmla="*/ 367 w 401"/>
                <a:gd name="T15" fmla="*/ 153 h 374"/>
                <a:gd name="T16" fmla="*/ 321 w 401"/>
                <a:gd name="T17" fmla="*/ 240 h 374"/>
                <a:gd name="T18" fmla="*/ 286 w 401"/>
                <a:gd name="T19" fmla="*/ 293 h 374"/>
                <a:gd name="T20" fmla="*/ 306 w 401"/>
                <a:gd name="T21" fmla="*/ 362 h 374"/>
                <a:gd name="T22" fmla="*/ 58 w 401"/>
                <a:gd name="T23" fmla="*/ 374 h 374"/>
                <a:gd name="T24" fmla="*/ 57 w 401"/>
                <a:gd name="T25" fmla="*/ 332 h 374"/>
                <a:gd name="T26" fmla="*/ 8 w 401"/>
                <a:gd name="T27" fmla="*/ 323 h 374"/>
                <a:gd name="T28" fmla="*/ 8 w 401"/>
                <a:gd name="T29" fmla="*/ 101 h 374"/>
                <a:gd name="T30" fmla="*/ 0 w 401"/>
                <a:gd name="T31" fmla="*/ 34 h 3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1"/>
                <a:gd name="T49" fmla="*/ 0 h 374"/>
                <a:gd name="T50" fmla="*/ 401 w 401"/>
                <a:gd name="T51" fmla="*/ 374 h 3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1" h="374">
                  <a:moveTo>
                    <a:pt x="0" y="34"/>
                  </a:moveTo>
                  <a:lnTo>
                    <a:pt x="158" y="15"/>
                  </a:lnTo>
                  <a:lnTo>
                    <a:pt x="353" y="0"/>
                  </a:lnTo>
                  <a:lnTo>
                    <a:pt x="343" y="49"/>
                  </a:lnTo>
                  <a:lnTo>
                    <a:pt x="386" y="38"/>
                  </a:lnTo>
                  <a:lnTo>
                    <a:pt x="401" y="71"/>
                  </a:lnTo>
                  <a:lnTo>
                    <a:pt x="356" y="101"/>
                  </a:lnTo>
                  <a:lnTo>
                    <a:pt x="367" y="153"/>
                  </a:lnTo>
                  <a:lnTo>
                    <a:pt x="321" y="240"/>
                  </a:lnTo>
                  <a:lnTo>
                    <a:pt x="286" y="293"/>
                  </a:lnTo>
                  <a:lnTo>
                    <a:pt x="306" y="362"/>
                  </a:lnTo>
                  <a:lnTo>
                    <a:pt x="58" y="374"/>
                  </a:lnTo>
                  <a:lnTo>
                    <a:pt x="57" y="332"/>
                  </a:lnTo>
                  <a:lnTo>
                    <a:pt x="8" y="323"/>
                  </a:lnTo>
                  <a:lnTo>
                    <a:pt x="8" y="101"/>
                  </a:lnTo>
                  <a:lnTo>
                    <a:pt x="0" y="34"/>
                  </a:lnTo>
                  <a:close/>
                </a:path>
              </a:pathLst>
            </a:custGeom>
            <a:solidFill>
              <a:schemeClr val="accent6"/>
            </a:solidFill>
            <a:ln w="19050">
              <a:solidFill>
                <a:srgbClr val="000000"/>
              </a:solidFill>
              <a:prstDash val="solid"/>
              <a:round/>
              <a:headEnd/>
              <a:tailEnd/>
            </a:ln>
          </p:spPr>
          <p:txBody>
            <a:bodyPr/>
            <a:lstStyle/>
            <a:p>
              <a:pPr>
                <a:defRPr/>
              </a:pPr>
              <a:endParaRPr lang="en-US" sz="1300">
                <a:latin typeface="+mj-lt"/>
              </a:endParaRPr>
            </a:p>
          </p:txBody>
        </p:sp>
        <p:sp>
          <p:nvSpPr>
            <p:cNvPr id="181" name="Shape - Arizona"/>
            <p:cNvSpPr>
              <a:spLocks noChangeAspect="1"/>
            </p:cNvSpPr>
            <p:nvPr/>
          </p:nvSpPr>
          <p:spPr bwMode="auto">
            <a:xfrm>
              <a:off x="2403367" y="3249612"/>
              <a:ext cx="844550" cy="927100"/>
            </a:xfrm>
            <a:custGeom>
              <a:avLst/>
              <a:gdLst>
                <a:gd name="T0" fmla="*/ 2147483647 w 536"/>
                <a:gd name="T1" fmla="*/ 0 h 595"/>
                <a:gd name="T2" fmla="*/ 2147483647 w 536"/>
                <a:gd name="T3" fmla="*/ 2147483647 h 595"/>
                <a:gd name="T4" fmla="*/ 2147483647 w 536"/>
                <a:gd name="T5" fmla="*/ 2147483647 h 595"/>
                <a:gd name="T6" fmla="*/ 2147483647 w 536"/>
                <a:gd name="T7" fmla="*/ 2147483647 h 595"/>
                <a:gd name="T8" fmla="*/ 2147483647 w 536"/>
                <a:gd name="T9" fmla="*/ 2147483647 h 595"/>
                <a:gd name="T10" fmla="*/ 2147483647 w 536"/>
                <a:gd name="T11" fmla="*/ 2147483647 h 595"/>
                <a:gd name="T12" fmla="*/ 2147483647 w 536"/>
                <a:gd name="T13" fmla="*/ 2147483647 h 595"/>
                <a:gd name="T14" fmla="*/ 2147483647 w 536"/>
                <a:gd name="T15" fmla="*/ 2147483647 h 595"/>
                <a:gd name="T16" fmla="*/ 2147483647 w 536"/>
                <a:gd name="T17" fmla="*/ 2147483647 h 595"/>
                <a:gd name="T18" fmla="*/ 2147483647 w 536"/>
                <a:gd name="T19" fmla="*/ 2147483647 h 595"/>
                <a:gd name="T20" fmla="*/ 2147483647 w 536"/>
                <a:gd name="T21" fmla="*/ 2147483647 h 595"/>
                <a:gd name="T22" fmla="*/ 0 w 536"/>
                <a:gd name="T23" fmla="*/ 2147483647 h 595"/>
                <a:gd name="T24" fmla="*/ 2147483647 w 536"/>
                <a:gd name="T25" fmla="*/ 2147483647 h 595"/>
                <a:gd name="T26" fmla="*/ 2147483647 w 536"/>
                <a:gd name="T27" fmla="*/ 2147483647 h 595"/>
                <a:gd name="T28" fmla="*/ 2147483647 w 536"/>
                <a:gd name="T29" fmla="*/ 2147483647 h 595"/>
                <a:gd name="T30" fmla="*/ 2147483647 w 536"/>
                <a:gd name="T31" fmla="*/ 0 h 5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6"/>
                <a:gd name="T49" fmla="*/ 0 h 595"/>
                <a:gd name="T50" fmla="*/ 536 w 536"/>
                <a:gd name="T51" fmla="*/ 595 h 5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6" h="595">
                  <a:moveTo>
                    <a:pt x="136" y="0"/>
                  </a:moveTo>
                  <a:lnTo>
                    <a:pt x="126" y="78"/>
                  </a:lnTo>
                  <a:lnTo>
                    <a:pt x="79" y="69"/>
                  </a:lnTo>
                  <a:lnTo>
                    <a:pt x="82" y="169"/>
                  </a:lnTo>
                  <a:lnTo>
                    <a:pt x="60" y="188"/>
                  </a:lnTo>
                  <a:lnTo>
                    <a:pt x="93" y="249"/>
                  </a:lnTo>
                  <a:lnTo>
                    <a:pt x="60" y="276"/>
                  </a:lnTo>
                  <a:lnTo>
                    <a:pt x="42" y="321"/>
                  </a:lnTo>
                  <a:lnTo>
                    <a:pt x="17" y="364"/>
                  </a:lnTo>
                  <a:lnTo>
                    <a:pt x="35" y="389"/>
                  </a:lnTo>
                  <a:lnTo>
                    <a:pt x="3" y="400"/>
                  </a:lnTo>
                  <a:lnTo>
                    <a:pt x="0" y="440"/>
                  </a:lnTo>
                  <a:lnTo>
                    <a:pt x="301" y="592"/>
                  </a:lnTo>
                  <a:lnTo>
                    <a:pt x="471" y="595"/>
                  </a:lnTo>
                  <a:lnTo>
                    <a:pt x="536" y="46"/>
                  </a:lnTo>
                  <a:lnTo>
                    <a:pt x="136" y="0"/>
                  </a:lnTo>
                  <a:close/>
                </a:path>
              </a:pathLst>
            </a:custGeom>
            <a:solidFill>
              <a:schemeClr val="accent3"/>
            </a:solidFill>
            <a:ln w="19050">
              <a:solidFill>
                <a:srgbClr val="000000"/>
              </a:solidFill>
              <a:prstDash val="solid"/>
              <a:round/>
              <a:headEnd/>
              <a:tailEnd/>
            </a:ln>
          </p:spPr>
          <p:txBody>
            <a:bodyPr/>
            <a:lstStyle/>
            <a:p>
              <a:endParaRPr lang="en-US" sz="1300">
                <a:latin typeface="+mj-lt"/>
              </a:endParaRPr>
            </a:p>
          </p:txBody>
        </p:sp>
        <p:sp>
          <p:nvSpPr>
            <p:cNvPr id="182" name="Shape - Alaska"/>
            <p:cNvSpPr>
              <a:spLocks noChangeAspect="1"/>
            </p:cNvSpPr>
            <p:nvPr/>
          </p:nvSpPr>
          <p:spPr bwMode="auto">
            <a:xfrm>
              <a:off x="215793" y="3757612"/>
              <a:ext cx="1617662" cy="157638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bg1"/>
            </a:solidFill>
            <a:ln w="19050">
              <a:solidFill>
                <a:srgbClr val="000000"/>
              </a:solidFill>
              <a:prstDash val="solid"/>
              <a:round/>
              <a:headEnd/>
              <a:tailEnd/>
            </a:ln>
          </p:spPr>
          <p:txBody>
            <a:bodyPr/>
            <a:lstStyle/>
            <a:p>
              <a:endParaRPr lang="en-US" sz="1300">
                <a:latin typeface="+mj-lt"/>
              </a:endParaRPr>
            </a:p>
          </p:txBody>
        </p:sp>
        <p:sp>
          <p:nvSpPr>
            <p:cNvPr id="183" name="Shape - Alabama"/>
            <p:cNvSpPr>
              <a:spLocks noChangeAspect="1"/>
            </p:cNvSpPr>
            <p:nvPr/>
          </p:nvSpPr>
          <p:spPr bwMode="auto">
            <a:xfrm>
              <a:off x="6002230" y="3540125"/>
              <a:ext cx="509587" cy="785812"/>
            </a:xfrm>
            <a:custGeom>
              <a:avLst/>
              <a:gdLst>
                <a:gd name="T0" fmla="*/ 0 w 323"/>
                <a:gd name="T1" fmla="*/ 2147483647 h 504"/>
                <a:gd name="T2" fmla="*/ 2147483647 w 323"/>
                <a:gd name="T3" fmla="*/ 0 h 504"/>
                <a:gd name="T4" fmla="*/ 2147483647 w 323"/>
                <a:gd name="T5" fmla="*/ 2147483647 h 504"/>
                <a:gd name="T6" fmla="*/ 2147483647 w 323"/>
                <a:gd name="T7" fmla="*/ 2147483647 h 504"/>
                <a:gd name="T8" fmla="*/ 2147483647 w 323"/>
                <a:gd name="T9" fmla="*/ 2147483647 h 504"/>
                <a:gd name="T10" fmla="*/ 2147483647 w 323"/>
                <a:gd name="T11" fmla="*/ 2147483647 h 504"/>
                <a:gd name="T12" fmla="*/ 2147483647 w 323"/>
                <a:gd name="T13" fmla="*/ 2147483647 h 504"/>
                <a:gd name="T14" fmla="*/ 2147483647 w 323"/>
                <a:gd name="T15" fmla="*/ 2147483647 h 504"/>
                <a:gd name="T16" fmla="*/ 2147483647 w 323"/>
                <a:gd name="T17" fmla="*/ 2147483647 h 504"/>
                <a:gd name="T18" fmla="*/ 2147483647 w 323"/>
                <a:gd name="T19" fmla="*/ 2147483647 h 504"/>
                <a:gd name="T20" fmla="*/ 2147483647 w 323"/>
                <a:gd name="T21" fmla="*/ 2147483647 h 504"/>
                <a:gd name="T22" fmla="*/ 2147483647 w 323"/>
                <a:gd name="T23" fmla="*/ 2147483647 h 504"/>
                <a:gd name="T24" fmla="*/ 2147483647 w 323"/>
                <a:gd name="T25" fmla="*/ 2147483647 h 504"/>
                <a:gd name="T26" fmla="*/ 2147483647 w 323"/>
                <a:gd name="T27" fmla="*/ 2147483647 h 504"/>
                <a:gd name="T28" fmla="*/ 0 w 323"/>
                <a:gd name="T29" fmla="*/ 2147483647 h 50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3"/>
                <a:gd name="T46" fmla="*/ 0 h 504"/>
                <a:gd name="T47" fmla="*/ 323 w 323"/>
                <a:gd name="T48" fmla="*/ 504 h 50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3" h="504">
                  <a:moveTo>
                    <a:pt x="0" y="25"/>
                  </a:moveTo>
                  <a:lnTo>
                    <a:pt x="210" y="0"/>
                  </a:lnTo>
                  <a:lnTo>
                    <a:pt x="277" y="232"/>
                  </a:lnTo>
                  <a:lnTo>
                    <a:pt x="323" y="270"/>
                  </a:lnTo>
                  <a:lnTo>
                    <a:pt x="286" y="338"/>
                  </a:lnTo>
                  <a:lnTo>
                    <a:pt x="322" y="404"/>
                  </a:lnTo>
                  <a:lnTo>
                    <a:pt x="107" y="428"/>
                  </a:lnTo>
                  <a:lnTo>
                    <a:pt x="116" y="484"/>
                  </a:lnTo>
                  <a:lnTo>
                    <a:pt x="85" y="504"/>
                  </a:lnTo>
                  <a:lnTo>
                    <a:pt x="59" y="432"/>
                  </a:lnTo>
                  <a:lnTo>
                    <a:pt x="44" y="490"/>
                  </a:lnTo>
                  <a:lnTo>
                    <a:pt x="18" y="484"/>
                  </a:lnTo>
                  <a:lnTo>
                    <a:pt x="9" y="426"/>
                  </a:lnTo>
                  <a:lnTo>
                    <a:pt x="1" y="375"/>
                  </a:lnTo>
                  <a:lnTo>
                    <a:pt x="0" y="25"/>
                  </a:lnTo>
                  <a:close/>
                </a:path>
              </a:pathLst>
            </a:custGeom>
            <a:solidFill>
              <a:schemeClr val="accent6"/>
            </a:solidFill>
            <a:ln w="19050">
              <a:solidFill>
                <a:srgbClr val="000000"/>
              </a:solidFill>
              <a:prstDash val="solid"/>
              <a:round/>
              <a:headEnd/>
              <a:tailEnd/>
            </a:ln>
          </p:spPr>
          <p:txBody>
            <a:bodyPr/>
            <a:lstStyle/>
            <a:p>
              <a:endParaRPr lang="en-US" sz="1300">
                <a:latin typeface="+mj-lt"/>
              </a:endParaRPr>
            </a:p>
          </p:txBody>
        </p:sp>
        <p:sp>
          <p:nvSpPr>
            <p:cNvPr id="184" name="Shape - District of Columbia (star)"/>
            <p:cNvSpPr>
              <a:spLocks noChangeArrowheads="1"/>
            </p:cNvSpPr>
            <p:nvPr/>
          </p:nvSpPr>
          <p:spPr bwMode="auto">
            <a:xfrm>
              <a:off x="7129355" y="2635250"/>
              <a:ext cx="207962" cy="201612"/>
            </a:xfrm>
            <a:prstGeom prst="star5">
              <a:avLst/>
            </a:prstGeom>
            <a:solidFill>
              <a:schemeClr val="accent3"/>
            </a:solidFill>
            <a:ln w="9525">
              <a:solidFill>
                <a:srgbClr val="000000"/>
              </a:solidFill>
              <a:miter lim="800000"/>
              <a:headEnd/>
              <a:tailEnd/>
            </a:ln>
            <a:effectLst/>
          </p:spPr>
          <p:txBody>
            <a:bodyPr wrap="none" anchor="ctr"/>
            <a:lstStyle/>
            <a:p>
              <a:pPr>
                <a:defRPr/>
              </a:pPr>
              <a:endParaRPr lang="en-US" sz="1300">
                <a:latin typeface="+mj-lt"/>
                <a:cs typeface="+mn-cs"/>
              </a:endParaRPr>
            </a:p>
          </p:txBody>
        </p:sp>
        <p:sp>
          <p:nvSpPr>
            <p:cNvPr id="185" name="Line - Vermont"/>
            <p:cNvSpPr>
              <a:spLocks noChangeShapeType="1"/>
            </p:cNvSpPr>
            <p:nvPr/>
          </p:nvSpPr>
          <p:spPr bwMode="auto">
            <a:xfrm>
              <a:off x="7313505" y="1512887"/>
              <a:ext cx="207962" cy="133350"/>
            </a:xfrm>
            <a:prstGeom prst="line">
              <a:avLst/>
            </a:prstGeom>
            <a:grpFill/>
            <a:ln w="9525">
              <a:solidFill>
                <a:srgbClr val="000000"/>
              </a:solidFill>
              <a:round/>
              <a:headEnd/>
              <a:tailEnd/>
            </a:ln>
          </p:spPr>
          <p:txBody>
            <a:bodyPr/>
            <a:lstStyle/>
            <a:p>
              <a:endParaRPr lang="en-US" sz="1300">
                <a:latin typeface="+mj-lt"/>
              </a:endParaRPr>
            </a:p>
          </p:txBody>
        </p:sp>
        <p:sp>
          <p:nvSpPr>
            <p:cNvPr id="186" name="Line - Rhode Island"/>
            <p:cNvSpPr>
              <a:spLocks noChangeShapeType="1"/>
            </p:cNvSpPr>
            <p:nvPr/>
          </p:nvSpPr>
          <p:spPr bwMode="auto">
            <a:xfrm>
              <a:off x="7824680" y="2120900"/>
              <a:ext cx="277812" cy="66675"/>
            </a:xfrm>
            <a:prstGeom prst="line">
              <a:avLst/>
            </a:prstGeom>
            <a:grpFill/>
            <a:ln w="9525">
              <a:solidFill>
                <a:srgbClr val="000000"/>
              </a:solidFill>
              <a:round/>
              <a:headEnd/>
              <a:tailEnd/>
            </a:ln>
          </p:spPr>
          <p:txBody>
            <a:bodyPr/>
            <a:lstStyle/>
            <a:p>
              <a:endParaRPr lang="en-US" sz="1300">
                <a:latin typeface="+mj-lt"/>
              </a:endParaRPr>
            </a:p>
          </p:txBody>
        </p:sp>
        <p:sp>
          <p:nvSpPr>
            <p:cNvPr id="187" name="Line - New Jersey"/>
            <p:cNvSpPr>
              <a:spLocks noChangeShapeType="1"/>
            </p:cNvSpPr>
            <p:nvPr/>
          </p:nvSpPr>
          <p:spPr bwMode="auto">
            <a:xfrm flipV="1">
              <a:off x="7538930" y="2490787"/>
              <a:ext cx="263525" cy="0"/>
            </a:xfrm>
            <a:prstGeom prst="line">
              <a:avLst/>
            </a:prstGeom>
            <a:grpFill/>
            <a:ln w="9525">
              <a:solidFill>
                <a:srgbClr val="000000"/>
              </a:solidFill>
              <a:round/>
              <a:headEnd/>
              <a:tailEnd/>
            </a:ln>
          </p:spPr>
          <p:txBody>
            <a:bodyPr/>
            <a:lstStyle/>
            <a:p>
              <a:endParaRPr lang="en-US" sz="1300">
                <a:latin typeface="+mj-lt"/>
              </a:endParaRPr>
            </a:p>
          </p:txBody>
        </p:sp>
        <p:sp>
          <p:nvSpPr>
            <p:cNvPr id="188" name="Line - New Hampshire"/>
            <p:cNvSpPr>
              <a:spLocks noChangeShapeType="1"/>
            </p:cNvSpPr>
            <p:nvPr/>
          </p:nvSpPr>
          <p:spPr bwMode="auto">
            <a:xfrm flipV="1">
              <a:off x="7686567" y="1784350"/>
              <a:ext cx="360363" cy="66675"/>
            </a:xfrm>
            <a:prstGeom prst="line">
              <a:avLst/>
            </a:prstGeom>
            <a:grpFill/>
            <a:ln w="9525">
              <a:solidFill>
                <a:srgbClr val="000000"/>
              </a:solidFill>
              <a:round/>
              <a:headEnd/>
              <a:tailEnd/>
            </a:ln>
          </p:spPr>
          <p:txBody>
            <a:bodyPr/>
            <a:lstStyle/>
            <a:p>
              <a:endParaRPr lang="en-US" sz="1300">
                <a:latin typeface="+mj-lt"/>
              </a:endParaRPr>
            </a:p>
          </p:txBody>
        </p:sp>
        <p:sp>
          <p:nvSpPr>
            <p:cNvPr id="189" name="Line - Massachusetts"/>
            <p:cNvSpPr>
              <a:spLocks noChangeShapeType="1"/>
            </p:cNvSpPr>
            <p:nvPr/>
          </p:nvSpPr>
          <p:spPr bwMode="auto">
            <a:xfrm>
              <a:off x="7824680" y="2011362"/>
              <a:ext cx="287783" cy="2834"/>
            </a:xfrm>
            <a:prstGeom prst="line">
              <a:avLst/>
            </a:prstGeom>
            <a:grpFill/>
            <a:ln w="9525">
              <a:solidFill>
                <a:srgbClr val="000000"/>
              </a:solidFill>
              <a:round/>
              <a:headEnd/>
              <a:tailEnd/>
            </a:ln>
          </p:spPr>
          <p:txBody>
            <a:bodyPr/>
            <a:lstStyle/>
            <a:p>
              <a:endParaRPr lang="en-US" sz="1300">
                <a:latin typeface="+mj-lt"/>
              </a:endParaRPr>
            </a:p>
          </p:txBody>
        </p:sp>
        <p:sp>
          <p:nvSpPr>
            <p:cNvPr id="190" name="Line - Maryland"/>
            <p:cNvSpPr>
              <a:spLocks noChangeShapeType="1"/>
            </p:cNvSpPr>
            <p:nvPr/>
          </p:nvSpPr>
          <p:spPr bwMode="auto">
            <a:xfrm>
              <a:off x="7497655" y="2781300"/>
              <a:ext cx="288131" cy="31750"/>
            </a:xfrm>
            <a:prstGeom prst="line">
              <a:avLst/>
            </a:prstGeom>
            <a:grpFill/>
            <a:ln w="9525">
              <a:solidFill>
                <a:srgbClr val="000000"/>
              </a:solidFill>
              <a:round/>
              <a:headEnd/>
              <a:tailEnd/>
            </a:ln>
          </p:spPr>
          <p:txBody>
            <a:bodyPr/>
            <a:lstStyle/>
            <a:p>
              <a:endParaRPr lang="en-US" sz="1300">
                <a:latin typeface="+mj-lt"/>
              </a:endParaRPr>
            </a:p>
          </p:txBody>
        </p:sp>
        <p:sp>
          <p:nvSpPr>
            <p:cNvPr id="191" name="Line - Hawaii"/>
            <p:cNvSpPr>
              <a:spLocks noChangeShapeType="1"/>
            </p:cNvSpPr>
            <p:nvPr/>
          </p:nvSpPr>
          <p:spPr bwMode="auto">
            <a:xfrm flipH="1" flipV="1">
              <a:off x="2138255" y="4549775"/>
              <a:ext cx="268288" cy="66675"/>
            </a:xfrm>
            <a:prstGeom prst="line">
              <a:avLst/>
            </a:prstGeom>
            <a:grpFill/>
            <a:ln w="9525">
              <a:solidFill>
                <a:srgbClr val="000000"/>
              </a:solidFill>
              <a:round/>
              <a:headEnd/>
              <a:tailEnd/>
            </a:ln>
          </p:spPr>
          <p:txBody>
            <a:bodyPr/>
            <a:lstStyle/>
            <a:p>
              <a:endParaRPr lang="en-US" sz="1300">
                <a:latin typeface="+mj-lt"/>
              </a:endParaRPr>
            </a:p>
          </p:txBody>
        </p:sp>
        <p:sp>
          <p:nvSpPr>
            <p:cNvPr id="192" name="Line - District of Columbia"/>
            <p:cNvSpPr>
              <a:spLocks noChangeShapeType="1"/>
            </p:cNvSpPr>
            <p:nvPr/>
          </p:nvSpPr>
          <p:spPr bwMode="auto">
            <a:xfrm flipH="1" flipV="1">
              <a:off x="7269845" y="2762249"/>
              <a:ext cx="440534" cy="247650"/>
            </a:xfrm>
            <a:prstGeom prst="line">
              <a:avLst/>
            </a:prstGeom>
            <a:solidFill>
              <a:schemeClr val="accent3"/>
            </a:solidFill>
            <a:ln w="9525">
              <a:solidFill>
                <a:srgbClr val="000000"/>
              </a:solidFill>
              <a:round/>
              <a:headEnd/>
              <a:tailEnd/>
            </a:ln>
          </p:spPr>
          <p:txBody>
            <a:bodyPr/>
            <a:lstStyle/>
            <a:p>
              <a:endParaRPr lang="en-US" sz="1300">
                <a:latin typeface="+mj-lt"/>
              </a:endParaRPr>
            </a:p>
          </p:txBody>
        </p:sp>
        <p:sp>
          <p:nvSpPr>
            <p:cNvPr id="193" name="Line - Delaware"/>
            <p:cNvSpPr>
              <a:spLocks noChangeShapeType="1"/>
            </p:cNvSpPr>
            <p:nvPr/>
          </p:nvSpPr>
          <p:spPr bwMode="auto">
            <a:xfrm flipV="1">
              <a:off x="7491305" y="2657475"/>
              <a:ext cx="263525" cy="0"/>
            </a:xfrm>
            <a:prstGeom prst="line">
              <a:avLst/>
            </a:prstGeom>
            <a:grpFill/>
            <a:ln w="9525">
              <a:solidFill>
                <a:srgbClr val="000000"/>
              </a:solidFill>
              <a:round/>
              <a:headEnd/>
              <a:tailEnd/>
            </a:ln>
          </p:spPr>
          <p:txBody>
            <a:bodyPr/>
            <a:lstStyle/>
            <a:p>
              <a:endParaRPr lang="en-US" sz="1300">
                <a:latin typeface="+mj-lt"/>
              </a:endParaRPr>
            </a:p>
          </p:txBody>
        </p:sp>
        <p:sp>
          <p:nvSpPr>
            <p:cNvPr id="194" name="Line - Connecticut"/>
            <p:cNvSpPr>
              <a:spLocks noChangeShapeType="1"/>
            </p:cNvSpPr>
            <p:nvPr/>
          </p:nvSpPr>
          <p:spPr bwMode="auto">
            <a:xfrm>
              <a:off x="7677042" y="2159000"/>
              <a:ext cx="217488" cy="95250"/>
            </a:xfrm>
            <a:prstGeom prst="line">
              <a:avLst/>
            </a:prstGeom>
            <a:grpFill/>
            <a:ln w="9525">
              <a:solidFill>
                <a:srgbClr val="000000"/>
              </a:solidFill>
              <a:round/>
              <a:headEnd/>
              <a:tailEnd/>
            </a:ln>
          </p:spPr>
          <p:txBody>
            <a:bodyPr/>
            <a:lstStyle/>
            <a:p>
              <a:endParaRPr lang="en-US" sz="1300">
                <a:latin typeface="+mj-lt"/>
              </a:endParaRPr>
            </a:p>
          </p:txBody>
        </p:sp>
        <p:grpSp>
          <p:nvGrpSpPr>
            <p:cNvPr id="196" name="Shape - Michigan"/>
            <p:cNvGrpSpPr>
              <a:grpSpLocks/>
            </p:cNvGrpSpPr>
            <p:nvPr/>
          </p:nvGrpSpPr>
          <p:grpSpPr bwMode="auto">
            <a:xfrm>
              <a:off x="5502167" y="1584325"/>
              <a:ext cx="990600" cy="882650"/>
              <a:chOff x="3254" y="860"/>
              <a:chExt cx="623" cy="557"/>
            </a:xfrm>
            <a:grpFill/>
          </p:grpSpPr>
          <p:sp>
            <p:nvSpPr>
              <p:cNvPr id="248" name="Freeform 27"/>
              <p:cNvSpPr>
                <a:spLocks noChangeAspect="1"/>
              </p:cNvSpPr>
              <p:nvPr/>
            </p:nvSpPr>
            <p:spPr bwMode="auto">
              <a:xfrm>
                <a:off x="3254" y="860"/>
                <a:ext cx="442" cy="190"/>
              </a:xfrm>
              <a:custGeom>
                <a:avLst/>
                <a:gdLst>
                  <a:gd name="T0" fmla="*/ 0 w 445"/>
                  <a:gd name="T1" fmla="*/ 100 h 193"/>
                  <a:gd name="T2" fmla="*/ 96 w 445"/>
                  <a:gd name="T3" fmla="*/ 0 h 193"/>
                  <a:gd name="T4" fmla="*/ 79 w 445"/>
                  <a:gd name="T5" fmla="*/ 41 h 193"/>
                  <a:gd name="T6" fmla="*/ 92 w 445"/>
                  <a:gd name="T7" fmla="*/ 54 h 193"/>
                  <a:gd name="T8" fmla="*/ 123 w 445"/>
                  <a:gd name="T9" fmla="*/ 36 h 193"/>
                  <a:gd name="T10" fmla="*/ 192 w 445"/>
                  <a:gd name="T11" fmla="*/ 63 h 193"/>
                  <a:gd name="T12" fmla="*/ 220 w 445"/>
                  <a:gd name="T13" fmla="*/ 41 h 193"/>
                  <a:gd name="T14" fmla="*/ 311 w 445"/>
                  <a:gd name="T15" fmla="*/ 32 h 193"/>
                  <a:gd name="T16" fmla="*/ 329 w 445"/>
                  <a:gd name="T17" fmla="*/ 55 h 193"/>
                  <a:gd name="T18" fmla="*/ 364 w 445"/>
                  <a:gd name="T19" fmla="*/ 50 h 193"/>
                  <a:gd name="T20" fmla="*/ 432 w 445"/>
                  <a:gd name="T21" fmla="*/ 78 h 193"/>
                  <a:gd name="T22" fmla="*/ 436 w 445"/>
                  <a:gd name="T23" fmla="*/ 96 h 193"/>
                  <a:gd name="T24" fmla="*/ 363 w 445"/>
                  <a:gd name="T25" fmla="*/ 114 h 193"/>
                  <a:gd name="T26" fmla="*/ 341 w 445"/>
                  <a:gd name="T27" fmla="*/ 100 h 193"/>
                  <a:gd name="T28" fmla="*/ 302 w 445"/>
                  <a:gd name="T29" fmla="*/ 105 h 193"/>
                  <a:gd name="T30" fmla="*/ 257 w 445"/>
                  <a:gd name="T31" fmla="*/ 131 h 193"/>
                  <a:gd name="T32" fmla="*/ 237 w 445"/>
                  <a:gd name="T33" fmla="*/ 133 h 193"/>
                  <a:gd name="T34" fmla="*/ 221 w 445"/>
                  <a:gd name="T35" fmla="*/ 114 h 193"/>
                  <a:gd name="T36" fmla="*/ 198 w 445"/>
                  <a:gd name="T37" fmla="*/ 182 h 193"/>
                  <a:gd name="T38" fmla="*/ 170 w 445"/>
                  <a:gd name="T39" fmla="*/ 184 h 193"/>
                  <a:gd name="T40" fmla="*/ 158 w 445"/>
                  <a:gd name="T41" fmla="*/ 156 h 193"/>
                  <a:gd name="T42" fmla="*/ 98 w 445"/>
                  <a:gd name="T43" fmla="*/ 145 h 193"/>
                  <a:gd name="T44" fmla="*/ 73 w 445"/>
                  <a:gd name="T45" fmla="*/ 124 h 193"/>
                  <a:gd name="T46" fmla="*/ 23 w 445"/>
                  <a:gd name="T47" fmla="*/ 131 h 193"/>
                  <a:gd name="T48" fmla="*/ 0 w 445"/>
                  <a:gd name="T49" fmla="*/ 100 h 1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45"/>
                  <a:gd name="T76" fmla="*/ 0 h 193"/>
                  <a:gd name="T77" fmla="*/ 445 w 445"/>
                  <a:gd name="T78" fmla="*/ 193 h 19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45" h="193">
                    <a:moveTo>
                      <a:pt x="0" y="106"/>
                    </a:moveTo>
                    <a:lnTo>
                      <a:pt x="99" y="0"/>
                    </a:lnTo>
                    <a:lnTo>
                      <a:pt x="82" y="44"/>
                    </a:lnTo>
                    <a:lnTo>
                      <a:pt x="95" y="57"/>
                    </a:lnTo>
                    <a:lnTo>
                      <a:pt x="126" y="39"/>
                    </a:lnTo>
                    <a:lnTo>
                      <a:pt x="195" y="66"/>
                    </a:lnTo>
                    <a:lnTo>
                      <a:pt x="225" y="44"/>
                    </a:lnTo>
                    <a:lnTo>
                      <a:pt x="317" y="32"/>
                    </a:lnTo>
                    <a:lnTo>
                      <a:pt x="335" y="58"/>
                    </a:lnTo>
                    <a:lnTo>
                      <a:pt x="371" y="53"/>
                    </a:lnTo>
                    <a:lnTo>
                      <a:pt x="441" y="81"/>
                    </a:lnTo>
                    <a:lnTo>
                      <a:pt x="445" y="102"/>
                    </a:lnTo>
                    <a:lnTo>
                      <a:pt x="369" y="120"/>
                    </a:lnTo>
                    <a:lnTo>
                      <a:pt x="347" y="106"/>
                    </a:lnTo>
                    <a:lnTo>
                      <a:pt x="308" y="111"/>
                    </a:lnTo>
                    <a:lnTo>
                      <a:pt x="263" y="137"/>
                    </a:lnTo>
                    <a:lnTo>
                      <a:pt x="243" y="139"/>
                    </a:lnTo>
                    <a:lnTo>
                      <a:pt x="226" y="120"/>
                    </a:lnTo>
                    <a:lnTo>
                      <a:pt x="201" y="191"/>
                    </a:lnTo>
                    <a:lnTo>
                      <a:pt x="173" y="193"/>
                    </a:lnTo>
                    <a:lnTo>
                      <a:pt x="161" y="164"/>
                    </a:lnTo>
                    <a:lnTo>
                      <a:pt x="101" y="151"/>
                    </a:lnTo>
                    <a:lnTo>
                      <a:pt x="73" y="130"/>
                    </a:lnTo>
                    <a:lnTo>
                      <a:pt x="23" y="137"/>
                    </a:lnTo>
                    <a:lnTo>
                      <a:pt x="0" y="106"/>
                    </a:lnTo>
                    <a:close/>
                  </a:path>
                </a:pathLst>
              </a:custGeom>
              <a:grpFill/>
              <a:ln w="19050">
                <a:solidFill>
                  <a:srgbClr val="000000"/>
                </a:solidFill>
                <a:prstDash val="solid"/>
                <a:round/>
                <a:headEnd/>
                <a:tailEnd/>
              </a:ln>
            </p:spPr>
            <p:txBody>
              <a:bodyPr/>
              <a:lstStyle/>
              <a:p>
                <a:endParaRPr lang="en-US" sz="1300">
                  <a:latin typeface="+mj-lt"/>
                </a:endParaRPr>
              </a:p>
            </p:txBody>
          </p:sp>
          <p:sp>
            <p:nvSpPr>
              <p:cNvPr id="249" name="Freeform 28"/>
              <p:cNvSpPr>
                <a:spLocks noChangeAspect="1"/>
              </p:cNvSpPr>
              <p:nvPr/>
            </p:nvSpPr>
            <p:spPr bwMode="auto">
              <a:xfrm>
                <a:off x="3560" y="994"/>
                <a:ext cx="317" cy="423"/>
              </a:xfrm>
              <a:custGeom>
                <a:avLst/>
                <a:gdLst>
                  <a:gd name="T0" fmla="*/ 79 w 319"/>
                  <a:gd name="T1" fmla="*/ 18 h 432"/>
                  <a:gd name="T2" fmla="*/ 90 w 319"/>
                  <a:gd name="T3" fmla="*/ 42 h 432"/>
                  <a:gd name="T4" fmla="*/ 70 w 319"/>
                  <a:gd name="T5" fmla="*/ 58 h 432"/>
                  <a:gd name="T6" fmla="*/ 69 w 319"/>
                  <a:gd name="T7" fmla="*/ 121 h 432"/>
                  <a:gd name="T8" fmla="*/ 57 w 319"/>
                  <a:gd name="T9" fmla="*/ 79 h 432"/>
                  <a:gd name="T10" fmla="*/ 11 w 319"/>
                  <a:gd name="T11" fmla="*/ 119 h 432"/>
                  <a:gd name="T12" fmla="*/ 0 w 319"/>
                  <a:gd name="T13" fmla="*/ 237 h 432"/>
                  <a:gd name="T14" fmla="*/ 30 w 319"/>
                  <a:gd name="T15" fmla="*/ 294 h 432"/>
                  <a:gd name="T16" fmla="*/ 33 w 319"/>
                  <a:gd name="T17" fmla="*/ 323 h 432"/>
                  <a:gd name="T18" fmla="*/ 34 w 319"/>
                  <a:gd name="T19" fmla="*/ 346 h 432"/>
                  <a:gd name="T20" fmla="*/ 33 w 319"/>
                  <a:gd name="T21" fmla="*/ 368 h 432"/>
                  <a:gd name="T22" fmla="*/ 27 w 319"/>
                  <a:gd name="T23" fmla="*/ 405 h 432"/>
                  <a:gd name="T24" fmla="*/ 149 w 319"/>
                  <a:gd name="T25" fmla="*/ 399 h 432"/>
                  <a:gd name="T26" fmla="*/ 312 w 319"/>
                  <a:gd name="T27" fmla="*/ 385 h 432"/>
                  <a:gd name="T28" fmla="*/ 282 w 319"/>
                  <a:gd name="T29" fmla="*/ 377 h 432"/>
                  <a:gd name="T30" fmla="*/ 265 w 319"/>
                  <a:gd name="T31" fmla="*/ 354 h 432"/>
                  <a:gd name="T32" fmla="*/ 291 w 319"/>
                  <a:gd name="T33" fmla="*/ 338 h 432"/>
                  <a:gd name="T34" fmla="*/ 291 w 319"/>
                  <a:gd name="T35" fmla="*/ 314 h 432"/>
                  <a:gd name="T36" fmla="*/ 279 w 319"/>
                  <a:gd name="T37" fmla="*/ 295 h 432"/>
                  <a:gd name="T38" fmla="*/ 291 w 319"/>
                  <a:gd name="T39" fmla="*/ 281 h 432"/>
                  <a:gd name="T40" fmla="*/ 313 w 319"/>
                  <a:gd name="T41" fmla="*/ 283 h 432"/>
                  <a:gd name="T42" fmla="*/ 309 w 319"/>
                  <a:gd name="T43" fmla="*/ 226 h 432"/>
                  <a:gd name="T44" fmla="*/ 303 w 319"/>
                  <a:gd name="T45" fmla="*/ 194 h 432"/>
                  <a:gd name="T46" fmla="*/ 289 w 319"/>
                  <a:gd name="T47" fmla="*/ 171 h 432"/>
                  <a:gd name="T48" fmla="*/ 276 w 319"/>
                  <a:gd name="T49" fmla="*/ 160 h 432"/>
                  <a:gd name="T50" fmla="*/ 255 w 319"/>
                  <a:gd name="T51" fmla="*/ 156 h 432"/>
                  <a:gd name="T52" fmla="*/ 237 w 319"/>
                  <a:gd name="T53" fmla="*/ 156 h 432"/>
                  <a:gd name="T54" fmla="*/ 218 w 319"/>
                  <a:gd name="T55" fmla="*/ 182 h 432"/>
                  <a:gd name="T56" fmla="*/ 204 w 319"/>
                  <a:gd name="T57" fmla="*/ 191 h 432"/>
                  <a:gd name="T58" fmla="*/ 195 w 319"/>
                  <a:gd name="T59" fmla="*/ 194 h 432"/>
                  <a:gd name="T60" fmla="*/ 185 w 319"/>
                  <a:gd name="T61" fmla="*/ 189 h 432"/>
                  <a:gd name="T62" fmla="*/ 182 w 319"/>
                  <a:gd name="T63" fmla="*/ 176 h 432"/>
                  <a:gd name="T64" fmla="*/ 185 w 319"/>
                  <a:gd name="T65" fmla="*/ 167 h 432"/>
                  <a:gd name="T66" fmla="*/ 194 w 319"/>
                  <a:gd name="T67" fmla="*/ 160 h 432"/>
                  <a:gd name="T68" fmla="*/ 203 w 319"/>
                  <a:gd name="T69" fmla="*/ 156 h 432"/>
                  <a:gd name="T70" fmla="*/ 212 w 319"/>
                  <a:gd name="T71" fmla="*/ 155 h 432"/>
                  <a:gd name="T72" fmla="*/ 212 w 319"/>
                  <a:gd name="T73" fmla="*/ 138 h 432"/>
                  <a:gd name="T74" fmla="*/ 236 w 319"/>
                  <a:gd name="T75" fmla="*/ 121 h 432"/>
                  <a:gd name="T76" fmla="*/ 212 w 319"/>
                  <a:gd name="T77" fmla="*/ 69 h 432"/>
                  <a:gd name="T78" fmla="*/ 212 w 319"/>
                  <a:gd name="T79" fmla="*/ 43 h 432"/>
                  <a:gd name="T80" fmla="*/ 172 w 319"/>
                  <a:gd name="T81" fmla="*/ 33 h 432"/>
                  <a:gd name="T82" fmla="*/ 113 w 319"/>
                  <a:gd name="T83" fmla="*/ 0 h 432"/>
                  <a:gd name="T84" fmla="*/ 79 w 319"/>
                  <a:gd name="T85" fmla="*/ 18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19"/>
                  <a:gd name="T130" fmla="*/ 0 h 432"/>
                  <a:gd name="T131" fmla="*/ 319 w 319"/>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19" h="432">
                    <a:moveTo>
                      <a:pt x="81" y="18"/>
                    </a:moveTo>
                    <a:lnTo>
                      <a:pt x="93" y="45"/>
                    </a:lnTo>
                    <a:lnTo>
                      <a:pt x="70" y="61"/>
                    </a:lnTo>
                    <a:lnTo>
                      <a:pt x="69" y="130"/>
                    </a:lnTo>
                    <a:lnTo>
                      <a:pt x="57" y="85"/>
                    </a:lnTo>
                    <a:lnTo>
                      <a:pt x="11" y="128"/>
                    </a:lnTo>
                    <a:lnTo>
                      <a:pt x="0" y="252"/>
                    </a:lnTo>
                    <a:lnTo>
                      <a:pt x="30" y="313"/>
                    </a:lnTo>
                    <a:lnTo>
                      <a:pt x="33" y="344"/>
                    </a:lnTo>
                    <a:lnTo>
                      <a:pt x="34" y="369"/>
                    </a:lnTo>
                    <a:lnTo>
                      <a:pt x="33" y="392"/>
                    </a:lnTo>
                    <a:lnTo>
                      <a:pt x="27" y="432"/>
                    </a:lnTo>
                    <a:lnTo>
                      <a:pt x="152" y="425"/>
                    </a:lnTo>
                    <a:lnTo>
                      <a:pt x="318" y="410"/>
                    </a:lnTo>
                    <a:lnTo>
                      <a:pt x="288" y="401"/>
                    </a:lnTo>
                    <a:lnTo>
                      <a:pt x="271" y="378"/>
                    </a:lnTo>
                    <a:lnTo>
                      <a:pt x="297" y="359"/>
                    </a:lnTo>
                    <a:lnTo>
                      <a:pt x="297" y="335"/>
                    </a:lnTo>
                    <a:lnTo>
                      <a:pt x="285" y="314"/>
                    </a:lnTo>
                    <a:lnTo>
                      <a:pt x="297" y="299"/>
                    </a:lnTo>
                    <a:lnTo>
                      <a:pt x="319" y="301"/>
                    </a:lnTo>
                    <a:lnTo>
                      <a:pt x="315" y="241"/>
                    </a:lnTo>
                    <a:lnTo>
                      <a:pt x="309" y="206"/>
                    </a:lnTo>
                    <a:lnTo>
                      <a:pt x="295" y="183"/>
                    </a:lnTo>
                    <a:lnTo>
                      <a:pt x="282" y="170"/>
                    </a:lnTo>
                    <a:lnTo>
                      <a:pt x="261" y="165"/>
                    </a:lnTo>
                    <a:lnTo>
                      <a:pt x="242" y="165"/>
                    </a:lnTo>
                    <a:lnTo>
                      <a:pt x="221" y="194"/>
                    </a:lnTo>
                    <a:lnTo>
                      <a:pt x="207" y="203"/>
                    </a:lnTo>
                    <a:lnTo>
                      <a:pt x="198" y="206"/>
                    </a:lnTo>
                    <a:lnTo>
                      <a:pt x="188" y="201"/>
                    </a:lnTo>
                    <a:lnTo>
                      <a:pt x="185" y="188"/>
                    </a:lnTo>
                    <a:lnTo>
                      <a:pt x="188" y="179"/>
                    </a:lnTo>
                    <a:lnTo>
                      <a:pt x="197" y="170"/>
                    </a:lnTo>
                    <a:lnTo>
                      <a:pt x="206" y="165"/>
                    </a:lnTo>
                    <a:lnTo>
                      <a:pt x="215" y="164"/>
                    </a:lnTo>
                    <a:lnTo>
                      <a:pt x="215" y="147"/>
                    </a:lnTo>
                    <a:lnTo>
                      <a:pt x="239" y="130"/>
                    </a:lnTo>
                    <a:lnTo>
                      <a:pt x="215" y="73"/>
                    </a:lnTo>
                    <a:lnTo>
                      <a:pt x="215" y="46"/>
                    </a:lnTo>
                    <a:lnTo>
                      <a:pt x="175" y="36"/>
                    </a:lnTo>
                    <a:lnTo>
                      <a:pt x="116" y="0"/>
                    </a:lnTo>
                    <a:lnTo>
                      <a:pt x="81" y="18"/>
                    </a:lnTo>
                    <a:close/>
                  </a:path>
                </a:pathLst>
              </a:custGeom>
              <a:solidFill>
                <a:schemeClr val="accent4"/>
              </a:solidFill>
              <a:ln w="19050">
                <a:solidFill>
                  <a:srgbClr val="000000"/>
                </a:solidFill>
                <a:prstDash val="solid"/>
                <a:round/>
                <a:headEnd/>
                <a:tailEnd/>
              </a:ln>
            </p:spPr>
            <p:txBody>
              <a:bodyPr/>
              <a:lstStyle/>
              <a:p>
                <a:endParaRPr lang="en-US" sz="1300">
                  <a:latin typeface="+mj-lt"/>
                </a:endParaRPr>
              </a:p>
            </p:txBody>
          </p:sp>
        </p:grpSp>
        <p:sp>
          <p:nvSpPr>
            <p:cNvPr id="197" name="Text - Washington"/>
            <p:cNvSpPr txBox="1">
              <a:spLocks noChangeArrowheads="1"/>
            </p:cNvSpPr>
            <p:nvPr/>
          </p:nvSpPr>
          <p:spPr bwMode="auto">
            <a:xfrm>
              <a:off x="1852890" y="136399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WA</a:t>
              </a:r>
              <a:endParaRPr lang="en-US" sz="1300" b="1" dirty="0">
                <a:latin typeface="+mj-lt"/>
                <a:cs typeface="Times New Roman" charset="0"/>
              </a:endParaRPr>
            </a:p>
          </p:txBody>
        </p:sp>
        <p:sp>
          <p:nvSpPr>
            <p:cNvPr id="198" name="Text - Oregon"/>
            <p:cNvSpPr txBox="1">
              <a:spLocks noChangeArrowheads="1"/>
            </p:cNvSpPr>
            <p:nvPr/>
          </p:nvSpPr>
          <p:spPr bwMode="auto">
            <a:xfrm>
              <a:off x="1706840" y="1856555"/>
              <a:ext cx="680652" cy="262367"/>
            </a:xfrm>
            <a:prstGeom prst="rect">
              <a:avLst/>
            </a:prstGeom>
            <a:grpFill/>
            <a:ln w="9525">
              <a:noFill/>
              <a:miter lim="800000"/>
              <a:headEnd/>
              <a:tailEnd/>
            </a:ln>
          </p:spPr>
          <p:txBody>
            <a:bodyPr wrap="square"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smtClean="0">
                  <a:ln>
                    <a:noFill/>
                  </a:ln>
                  <a:effectLst/>
                  <a:uLnTx/>
                  <a:uFillTx/>
                  <a:latin typeface="+mj-lt"/>
                  <a:cs typeface="Times New Roman" charset="0"/>
                </a:rPr>
                <a:t> OR</a:t>
              </a:r>
              <a:endParaRPr kumimoji="0" lang="en-US" sz="1300" b="1" i="0" u="none" strike="noStrike" kern="0" cap="none" spc="0" normalizeH="0" baseline="0" noProof="0" dirty="0">
                <a:ln>
                  <a:noFill/>
                </a:ln>
                <a:effectLst/>
                <a:uLnTx/>
                <a:uFillTx/>
                <a:latin typeface="+mj-lt"/>
                <a:cs typeface="Times New Roman" charset="0"/>
              </a:endParaRPr>
            </a:p>
          </p:txBody>
        </p:sp>
        <p:sp>
          <p:nvSpPr>
            <p:cNvPr id="199" name="Text - Wyoming"/>
            <p:cNvSpPr txBox="1">
              <a:spLocks noChangeArrowheads="1"/>
            </p:cNvSpPr>
            <p:nvPr/>
          </p:nvSpPr>
          <p:spPr bwMode="auto">
            <a:xfrm>
              <a:off x="3160776" y="22653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WY</a:t>
              </a:r>
              <a:endParaRPr lang="en-US" sz="1300" b="1" dirty="0">
                <a:solidFill>
                  <a:schemeClr val="bg1"/>
                </a:solidFill>
                <a:latin typeface="+mj-lt"/>
                <a:cs typeface="Times New Roman" charset="0"/>
              </a:endParaRPr>
            </a:p>
          </p:txBody>
        </p:sp>
        <p:sp>
          <p:nvSpPr>
            <p:cNvPr id="200" name="Text - Utah"/>
            <p:cNvSpPr txBox="1">
              <a:spLocks noChangeArrowheads="1"/>
            </p:cNvSpPr>
            <p:nvPr/>
          </p:nvSpPr>
          <p:spPr bwMode="auto">
            <a:xfrm>
              <a:off x="2630380" y="2778075"/>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UT</a:t>
              </a:r>
              <a:endParaRPr lang="en-US" sz="1300" b="1" dirty="0">
                <a:latin typeface="+mj-lt"/>
                <a:cs typeface="Times New Roman" charset="0"/>
              </a:endParaRPr>
            </a:p>
          </p:txBody>
        </p:sp>
        <p:sp>
          <p:nvSpPr>
            <p:cNvPr id="201" name="Text - Texas"/>
            <p:cNvSpPr txBox="1">
              <a:spLocks noChangeArrowheads="1"/>
            </p:cNvSpPr>
            <p:nvPr/>
          </p:nvSpPr>
          <p:spPr bwMode="auto">
            <a:xfrm>
              <a:off x="4198765" y="4136595"/>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effectLst/>
                  <a:uLnTx/>
                  <a:uFillTx/>
                  <a:latin typeface="+mj-lt"/>
                  <a:cs typeface="Times New Roman" charset="0"/>
                </a:rPr>
                <a:t>TX</a:t>
              </a:r>
              <a:endParaRPr kumimoji="0" lang="en-US" sz="1300" b="1" i="0" u="none" strike="noStrike" kern="0" cap="none" spc="0" normalizeH="0" baseline="0" noProof="0" dirty="0">
                <a:ln>
                  <a:noFill/>
                </a:ln>
                <a:effectLst/>
                <a:uLnTx/>
                <a:uFillTx/>
                <a:latin typeface="+mj-lt"/>
                <a:cs typeface="Times New Roman" charset="0"/>
              </a:endParaRPr>
            </a:p>
          </p:txBody>
        </p:sp>
        <p:sp>
          <p:nvSpPr>
            <p:cNvPr id="202" name="Text - South Dakota"/>
            <p:cNvSpPr txBox="1">
              <a:spLocks noChangeArrowheads="1"/>
            </p:cNvSpPr>
            <p:nvPr/>
          </p:nvSpPr>
          <p:spPr bwMode="auto">
            <a:xfrm>
              <a:off x="4030109" y="2042619"/>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SD</a:t>
              </a:r>
              <a:endParaRPr lang="en-US" sz="1300" b="1" dirty="0">
                <a:latin typeface="+mj-lt"/>
                <a:cs typeface="Times New Roman" charset="0"/>
              </a:endParaRPr>
            </a:p>
          </p:txBody>
        </p:sp>
        <p:sp>
          <p:nvSpPr>
            <p:cNvPr id="203" name="Text - Oklahoma"/>
            <p:cNvSpPr txBox="1">
              <a:spLocks noChangeArrowheads="1"/>
            </p:cNvSpPr>
            <p:nvPr/>
          </p:nvSpPr>
          <p:spPr bwMode="auto">
            <a:xfrm>
              <a:off x="4416316" y="3443237"/>
              <a:ext cx="693739"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effectLst/>
                  <a:uLnTx/>
                  <a:uFillTx/>
                  <a:latin typeface="+mj-lt"/>
                  <a:cs typeface="Times New Roman" charset="0"/>
                </a:rPr>
                <a:t>OK</a:t>
              </a:r>
              <a:endParaRPr kumimoji="0" lang="en-US" sz="1300" b="1" i="0" u="none" strike="noStrike" kern="0" cap="none" spc="0" normalizeH="0" baseline="0" noProof="0" dirty="0">
                <a:ln>
                  <a:noFill/>
                </a:ln>
                <a:effectLst/>
                <a:uLnTx/>
                <a:uFillTx/>
                <a:latin typeface="+mj-lt"/>
                <a:cs typeface="Times New Roman" charset="0"/>
              </a:endParaRPr>
            </a:p>
          </p:txBody>
        </p:sp>
        <p:sp>
          <p:nvSpPr>
            <p:cNvPr id="204" name="Text - North Dakota"/>
            <p:cNvSpPr txBox="1">
              <a:spLocks noChangeArrowheads="1"/>
            </p:cNvSpPr>
            <p:nvPr/>
          </p:nvSpPr>
          <p:spPr bwMode="auto">
            <a:xfrm>
              <a:off x="4007885" y="1554939"/>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effectLst/>
                  <a:uLnTx/>
                  <a:uFillTx/>
                  <a:latin typeface="+mj-lt"/>
                  <a:cs typeface="Times New Roman" charset="0"/>
                </a:rPr>
                <a:t>ND</a:t>
              </a:r>
              <a:endParaRPr kumimoji="0" lang="en-US" sz="1300" b="1" i="0" u="none" strike="noStrike" kern="0" cap="none" spc="0" normalizeH="0" baseline="0" noProof="0" dirty="0">
                <a:ln>
                  <a:noFill/>
                </a:ln>
                <a:effectLst/>
                <a:uLnTx/>
                <a:uFillTx/>
                <a:latin typeface="+mj-lt"/>
                <a:cs typeface="Times New Roman" charset="0"/>
              </a:endParaRPr>
            </a:p>
          </p:txBody>
        </p:sp>
        <p:sp>
          <p:nvSpPr>
            <p:cNvPr id="205" name="Text - New Mexico"/>
            <p:cNvSpPr txBox="1">
              <a:spLocks noChangeArrowheads="1"/>
            </p:cNvSpPr>
            <p:nvPr/>
          </p:nvSpPr>
          <p:spPr bwMode="auto">
            <a:xfrm>
              <a:off x="3247092" y="36369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NM</a:t>
              </a:r>
              <a:endParaRPr lang="en-US" sz="1300" b="1" dirty="0">
                <a:latin typeface="+mj-lt"/>
                <a:cs typeface="Times New Roman" charset="0"/>
              </a:endParaRPr>
            </a:p>
          </p:txBody>
        </p:sp>
        <p:sp>
          <p:nvSpPr>
            <p:cNvPr id="206" name="Text - Nevada"/>
            <p:cNvSpPr txBox="1">
              <a:spLocks noChangeArrowheads="1"/>
            </p:cNvSpPr>
            <p:nvPr/>
          </p:nvSpPr>
          <p:spPr bwMode="auto">
            <a:xfrm>
              <a:off x="1758842" y="2647470"/>
              <a:ext cx="1219200"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NV</a:t>
              </a:r>
              <a:endParaRPr lang="en-US" sz="1300" b="1" dirty="0">
                <a:latin typeface="+mj-lt"/>
                <a:cs typeface="Times New Roman" charset="0"/>
              </a:endParaRPr>
            </a:p>
          </p:txBody>
        </p:sp>
        <p:sp>
          <p:nvSpPr>
            <p:cNvPr id="207" name="Text - Nebraska"/>
            <p:cNvSpPr txBox="1">
              <a:spLocks noChangeArrowheads="1"/>
            </p:cNvSpPr>
            <p:nvPr/>
          </p:nvSpPr>
          <p:spPr bwMode="auto">
            <a:xfrm>
              <a:off x="4109929" y="253874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NE</a:t>
              </a:r>
              <a:endParaRPr lang="en-US" sz="1300" b="1" dirty="0">
                <a:latin typeface="+mj-lt"/>
                <a:cs typeface="Times New Roman" charset="0"/>
              </a:endParaRPr>
            </a:p>
          </p:txBody>
        </p:sp>
        <p:sp>
          <p:nvSpPr>
            <p:cNvPr id="208" name="Text - Montana"/>
            <p:cNvSpPr txBox="1">
              <a:spLocks noChangeArrowheads="1"/>
            </p:cNvSpPr>
            <p:nvPr/>
          </p:nvSpPr>
          <p:spPr bwMode="auto">
            <a:xfrm>
              <a:off x="3105042" y="1606646"/>
              <a:ext cx="692151"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smtClean="0">
                  <a:ln>
                    <a:noFill/>
                  </a:ln>
                  <a:effectLst/>
                  <a:uLnTx/>
                  <a:uFillTx/>
                  <a:latin typeface="+mj-lt"/>
                  <a:cs typeface="Times New Roman" charset="0"/>
                </a:rPr>
                <a:t>MT</a:t>
              </a:r>
              <a:endParaRPr kumimoji="0" lang="en-US" sz="1300" b="1" i="0" u="none" strike="noStrike" kern="0" cap="none" spc="0" normalizeH="0" baseline="0" noProof="0" dirty="0">
                <a:ln>
                  <a:noFill/>
                </a:ln>
                <a:effectLst/>
                <a:uLnTx/>
                <a:uFillTx/>
                <a:latin typeface="+mj-lt"/>
                <a:cs typeface="Times New Roman" charset="0"/>
              </a:endParaRPr>
            </a:p>
          </p:txBody>
        </p:sp>
        <p:sp>
          <p:nvSpPr>
            <p:cNvPr id="209" name="Text - Louisiana"/>
            <p:cNvSpPr txBox="1">
              <a:spLocks noChangeArrowheads="1"/>
            </p:cNvSpPr>
            <p:nvPr/>
          </p:nvSpPr>
          <p:spPr bwMode="auto">
            <a:xfrm>
              <a:off x="5087112" y="4108814"/>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LA</a:t>
              </a:r>
              <a:endParaRPr lang="en-US" sz="1300" b="1" dirty="0">
                <a:latin typeface="+mj-lt"/>
                <a:cs typeface="Times New Roman" charset="0"/>
              </a:endParaRPr>
            </a:p>
          </p:txBody>
        </p:sp>
        <p:sp>
          <p:nvSpPr>
            <p:cNvPr id="210" name="Text - Kansas"/>
            <p:cNvSpPr txBox="1">
              <a:spLocks noChangeArrowheads="1"/>
            </p:cNvSpPr>
            <p:nvPr/>
          </p:nvSpPr>
          <p:spPr bwMode="auto">
            <a:xfrm>
              <a:off x="4278205" y="2965400"/>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KS</a:t>
              </a:r>
              <a:endParaRPr lang="en-US" sz="1300" b="1" dirty="0">
                <a:latin typeface="+mj-lt"/>
                <a:cs typeface="Times New Roman" charset="0"/>
              </a:endParaRPr>
            </a:p>
          </p:txBody>
        </p:sp>
        <p:sp>
          <p:nvSpPr>
            <p:cNvPr id="211" name="Text - Idaho"/>
            <p:cNvSpPr txBox="1">
              <a:spLocks noChangeArrowheads="1"/>
            </p:cNvSpPr>
            <p:nvPr/>
          </p:nvSpPr>
          <p:spPr bwMode="auto">
            <a:xfrm>
              <a:off x="2380488" y="2079195"/>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ID</a:t>
              </a:r>
              <a:endParaRPr lang="en-US" sz="1300" b="1" dirty="0">
                <a:latin typeface="+mj-lt"/>
                <a:cs typeface="Times New Roman" charset="0"/>
              </a:endParaRPr>
            </a:p>
          </p:txBody>
        </p:sp>
        <p:sp>
          <p:nvSpPr>
            <p:cNvPr id="212" name="Text - Hawaii"/>
            <p:cNvSpPr txBox="1">
              <a:spLocks noChangeArrowheads="1"/>
            </p:cNvSpPr>
            <p:nvPr/>
          </p:nvSpPr>
          <p:spPr bwMode="auto">
            <a:xfrm>
              <a:off x="2102207" y="4520613"/>
              <a:ext cx="9366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HI</a:t>
              </a:r>
              <a:endParaRPr lang="en-US" sz="1300" b="1" dirty="0">
                <a:latin typeface="+mj-lt"/>
                <a:cs typeface="Times New Roman" charset="0"/>
              </a:endParaRPr>
            </a:p>
          </p:txBody>
        </p:sp>
        <p:sp>
          <p:nvSpPr>
            <p:cNvPr id="213" name="Text - Colorado"/>
            <p:cNvSpPr txBox="1">
              <a:spLocks noChangeArrowheads="1"/>
            </p:cNvSpPr>
            <p:nvPr/>
          </p:nvSpPr>
          <p:spPr bwMode="auto">
            <a:xfrm>
              <a:off x="3117742" y="2755850"/>
              <a:ext cx="1219200" cy="432414"/>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r>
              <a:br>
                <a:rPr lang="en-US" sz="1300" b="1" dirty="0">
                  <a:solidFill>
                    <a:schemeClr val="bg1"/>
                  </a:solidFill>
                  <a:latin typeface="+mj-lt"/>
                  <a:cs typeface="Times New Roman" charset="0"/>
                </a:rPr>
              </a:br>
              <a:r>
                <a:rPr lang="en-US" sz="1300" b="1" dirty="0">
                  <a:solidFill>
                    <a:schemeClr val="bg1"/>
                  </a:solidFill>
                  <a:latin typeface="+mj-lt"/>
                  <a:cs typeface="Times New Roman" charset="0"/>
                </a:rPr>
                <a:t> </a:t>
              </a:r>
              <a:r>
                <a:rPr lang="en-US" sz="1300" b="1" dirty="0" smtClean="0">
                  <a:latin typeface="+mj-lt"/>
                  <a:cs typeface="Times New Roman" charset="0"/>
                </a:rPr>
                <a:t>CO</a:t>
              </a:r>
              <a:endParaRPr lang="en-US" sz="1300" b="1" dirty="0">
                <a:latin typeface="+mj-lt"/>
                <a:cs typeface="Times New Roman" charset="0"/>
              </a:endParaRPr>
            </a:p>
          </p:txBody>
        </p:sp>
        <p:sp>
          <p:nvSpPr>
            <p:cNvPr id="214" name="Text - California"/>
            <p:cNvSpPr txBox="1">
              <a:spLocks noChangeArrowheads="1"/>
            </p:cNvSpPr>
            <p:nvPr/>
          </p:nvSpPr>
          <p:spPr bwMode="auto">
            <a:xfrm>
              <a:off x="1548064" y="2886025"/>
              <a:ext cx="737936" cy="432414"/>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r>
              <a:br>
                <a:rPr lang="en-US" sz="1300" b="1" dirty="0">
                  <a:solidFill>
                    <a:schemeClr val="bg1"/>
                  </a:solidFill>
                  <a:latin typeface="+mj-lt"/>
                  <a:cs typeface="Times New Roman" charset="0"/>
                </a:rPr>
              </a:br>
              <a:r>
                <a:rPr lang="en-US" sz="1300" b="1" dirty="0">
                  <a:solidFill>
                    <a:schemeClr val="bg1"/>
                  </a:solidFill>
                  <a:latin typeface="+mj-lt"/>
                  <a:cs typeface="Times New Roman" charset="0"/>
                </a:rPr>
                <a:t> </a:t>
              </a:r>
              <a:r>
                <a:rPr lang="en-US" sz="1300" b="1" dirty="0" smtClean="0">
                  <a:latin typeface="+mj-lt"/>
                  <a:cs typeface="Times New Roman" charset="0"/>
                </a:rPr>
                <a:t>CA</a:t>
              </a:r>
              <a:endParaRPr lang="en-US" sz="1300" b="1" dirty="0">
                <a:latin typeface="+mj-lt"/>
                <a:cs typeface="Times New Roman" charset="0"/>
              </a:endParaRPr>
            </a:p>
          </p:txBody>
        </p:sp>
        <p:sp>
          <p:nvSpPr>
            <p:cNvPr id="215" name="Text - Arkansas"/>
            <p:cNvSpPr txBox="1">
              <a:spLocks noChangeArrowheads="1"/>
            </p:cNvSpPr>
            <p:nvPr/>
          </p:nvSpPr>
          <p:spPr bwMode="auto">
            <a:xfrm>
              <a:off x="5067192" y="3516263"/>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AR</a:t>
              </a:r>
              <a:endParaRPr lang="en-US" sz="1300" b="1" dirty="0">
                <a:latin typeface="+mj-lt"/>
                <a:cs typeface="Times New Roman" charset="0"/>
              </a:endParaRPr>
            </a:p>
          </p:txBody>
        </p:sp>
        <p:sp>
          <p:nvSpPr>
            <p:cNvPr id="216" name="Text - Arizona"/>
            <p:cNvSpPr txBox="1">
              <a:spLocks noChangeArrowheads="1"/>
            </p:cNvSpPr>
            <p:nvPr/>
          </p:nvSpPr>
          <p:spPr bwMode="auto">
            <a:xfrm>
              <a:off x="2577993" y="3498037"/>
              <a:ext cx="546343" cy="356817"/>
            </a:xfrm>
            <a:prstGeom prst="rect">
              <a:avLst/>
            </a:prstGeom>
            <a:grpFill/>
            <a:ln w="9525">
              <a:noFill/>
              <a:miter lim="800000"/>
              <a:headEnd/>
              <a:tailEnd/>
            </a:ln>
          </p:spPr>
          <p:txBody>
            <a:bodyPr wrap="square" lIns="91429" tIns="45714" rIns="91429" bIns="45714">
              <a:spAutoFit/>
            </a:bodyPr>
            <a:lstStyle/>
            <a:p>
              <a:pPr marL="0" marR="0" lvl="0" indent="0" algn="ctr" defTabSz="914400" eaLnBrk="0" fontAlgn="auto" latinLnBrk="0" hangingPunct="0">
                <a:lnSpc>
                  <a:spcPct val="6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r>
              <a:br>
                <a:rPr kumimoji="0" lang="en-US" sz="1300" b="1" i="0" u="none" strike="noStrike" kern="0" cap="none" spc="0" normalizeH="0" baseline="0" noProof="0" dirty="0">
                  <a:ln>
                    <a:noFill/>
                  </a:ln>
                  <a:effectLst/>
                  <a:uLnTx/>
                  <a:uFillTx/>
                  <a:latin typeface="+mj-lt"/>
                  <a:cs typeface="Times New Roman" charset="0"/>
                </a:rPr>
              </a:br>
              <a:r>
                <a:rPr kumimoji="0" lang="en-US" sz="1300" b="1" i="0" u="none" strike="noStrike" kern="0" cap="none" spc="0" normalizeH="0" baseline="0" noProof="0" dirty="0" smtClean="0">
                  <a:ln>
                    <a:noFill/>
                  </a:ln>
                  <a:effectLst/>
                  <a:uLnTx/>
                  <a:uFillTx/>
                  <a:latin typeface="+mj-lt"/>
                  <a:cs typeface="Times New Roman" charset="0"/>
                </a:rPr>
                <a:t>AZ</a:t>
              </a:r>
              <a:endParaRPr kumimoji="0" lang="en-US" sz="1300" b="1" i="0" u="none" strike="noStrike" kern="0" cap="none" spc="0" normalizeH="0" baseline="0" noProof="0" dirty="0">
                <a:ln>
                  <a:noFill/>
                </a:ln>
                <a:effectLst/>
                <a:uLnTx/>
                <a:uFillTx/>
                <a:latin typeface="+mj-lt"/>
                <a:cs typeface="Times New Roman" charset="0"/>
              </a:endParaRPr>
            </a:p>
          </p:txBody>
        </p:sp>
        <p:sp>
          <p:nvSpPr>
            <p:cNvPr id="217" name="Text - Alaska"/>
            <p:cNvSpPr txBox="1">
              <a:spLocks noChangeArrowheads="1"/>
            </p:cNvSpPr>
            <p:nvPr/>
          </p:nvSpPr>
          <p:spPr bwMode="auto">
            <a:xfrm>
              <a:off x="379888" y="4070350"/>
              <a:ext cx="1219200" cy="432414"/>
            </a:xfrm>
            <a:prstGeom prst="rect">
              <a:avLst/>
            </a:prstGeom>
            <a:no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r>
              <a:br>
                <a:rPr kumimoji="0" lang="en-US" sz="1300" b="1" i="0" u="none" strike="noStrike" kern="0" cap="none" spc="0" normalizeH="0" baseline="0" noProof="0" dirty="0">
                  <a:ln>
                    <a:noFill/>
                  </a:ln>
                  <a:effectLst/>
                  <a:uLnTx/>
                  <a:uFillTx/>
                  <a:latin typeface="+mj-lt"/>
                  <a:cs typeface="Times New Roman" charset="0"/>
                </a:rPr>
              </a:br>
              <a:r>
                <a:rPr kumimoji="0" lang="en-US" sz="1300" b="1" i="0" u="none" strike="noStrike" kern="0" cap="none" spc="0" normalizeH="0" baseline="0" noProof="0" dirty="0" smtClean="0">
                  <a:ln>
                    <a:noFill/>
                  </a:ln>
                  <a:effectLst/>
                  <a:uLnTx/>
                  <a:uFillTx/>
                  <a:latin typeface="+mj-lt"/>
                  <a:cs typeface="Times New Roman" charset="0"/>
                </a:rPr>
                <a:t>AK</a:t>
              </a:r>
              <a:endParaRPr kumimoji="0" lang="en-US" sz="1300" b="1" i="0" u="none" strike="noStrike" kern="0" cap="none" spc="0" normalizeH="0" baseline="0" noProof="0" dirty="0">
                <a:ln>
                  <a:noFill/>
                </a:ln>
                <a:effectLst/>
                <a:uLnTx/>
                <a:uFillTx/>
                <a:latin typeface="+mj-lt"/>
                <a:cs typeface="Times New Roman" charset="0"/>
              </a:endParaRPr>
            </a:p>
          </p:txBody>
        </p:sp>
        <p:sp>
          <p:nvSpPr>
            <p:cNvPr id="218" name="Text - Wisconsin"/>
            <p:cNvSpPr txBox="1">
              <a:spLocks noChangeArrowheads="1"/>
            </p:cNvSpPr>
            <p:nvPr/>
          </p:nvSpPr>
          <p:spPr bwMode="auto">
            <a:xfrm>
              <a:off x="5189474" y="1934288"/>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WI</a:t>
              </a:r>
              <a:endParaRPr lang="en-US" sz="1300" b="1" dirty="0">
                <a:latin typeface="+mj-lt"/>
                <a:cs typeface="Times New Roman" charset="0"/>
              </a:endParaRPr>
            </a:p>
          </p:txBody>
        </p:sp>
        <p:sp>
          <p:nvSpPr>
            <p:cNvPr id="219" name="Text - West Virginia"/>
            <p:cNvSpPr txBox="1">
              <a:spLocks noChangeArrowheads="1"/>
            </p:cNvSpPr>
            <p:nvPr/>
          </p:nvSpPr>
          <p:spPr bwMode="auto">
            <a:xfrm>
              <a:off x="6461126" y="283363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solidFill>
                    <a:schemeClr val="bg1"/>
                  </a:solidFill>
                  <a:latin typeface="+mj-lt"/>
                  <a:cs typeface="Times New Roman" charset="0"/>
                </a:rPr>
                <a:t>WV</a:t>
              </a:r>
              <a:endParaRPr lang="en-US" sz="1300" b="1" dirty="0">
                <a:solidFill>
                  <a:schemeClr val="bg1"/>
                </a:solidFill>
                <a:latin typeface="+mj-lt"/>
                <a:cs typeface="Times New Roman" charset="0"/>
              </a:endParaRPr>
            </a:p>
          </p:txBody>
        </p:sp>
        <p:sp>
          <p:nvSpPr>
            <p:cNvPr id="220" name="Text - Virginia"/>
            <p:cNvSpPr txBox="1">
              <a:spLocks noChangeArrowheads="1"/>
            </p:cNvSpPr>
            <p:nvPr/>
          </p:nvSpPr>
          <p:spPr bwMode="auto">
            <a:xfrm>
              <a:off x="6836918" y="2849069"/>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VA</a:t>
              </a:r>
              <a:endParaRPr lang="en-US" sz="1300" b="1" dirty="0">
                <a:latin typeface="+mj-lt"/>
                <a:cs typeface="Times New Roman" charset="0"/>
              </a:endParaRPr>
            </a:p>
          </p:txBody>
        </p:sp>
        <p:sp>
          <p:nvSpPr>
            <p:cNvPr id="221" name="Text - Tennessee"/>
            <p:cNvSpPr txBox="1">
              <a:spLocks noChangeArrowheads="1"/>
            </p:cNvSpPr>
            <p:nvPr/>
          </p:nvSpPr>
          <p:spPr bwMode="auto">
            <a:xfrm>
              <a:off x="5846762" y="33305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TN</a:t>
              </a:r>
              <a:endParaRPr lang="en-US" sz="1300" b="1" dirty="0">
                <a:latin typeface="+mj-lt"/>
                <a:cs typeface="Times New Roman" charset="0"/>
              </a:endParaRPr>
            </a:p>
          </p:txBody>
        </p:sp>
        <p:sp>
          <p:nvSpPr>
            <p:cNvPr id="222" name="Text - South Carolina"/>
            <p:cNvSpPr txBox="1">
              <a:spLocks noChangeArrowheads="1"/>
            </p:cNvSpPr>
            <p:nvPr/>
          </p:nvSpPr>
          <p:spPr bwMode="auto">
            <a:xfrm>
              <a:off x="6661150" y="34734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t>
              </a:r>
              <a:r>
                <a:rPr lang="en-US" sz="1300" b="1" dirty="0" smtClean="0">
                  <a:latin typeface="+mj-lt"/>
                  <a:cs typeface="Times New Roman" charset="0"/>
                </a:rPr>
                <a:t>SC</a:t>
              </a:r>
              <a:endParaRPr lang="en-US" sz="1300" b="1" dirty="0">
                <a:latin typeface="+mj-lt"/>
                <a:cs typeface="Times New Roman" charset="0"/>
              </a:endParaRPr>
            </a:p>
          </p:txBody>
        </p:sp>
        <p:sp>
          <p:nvSpPr>
            <p:cNvPr id="223" name="Text - Ohio"/>
            <p:cNvSpPr txBox="1">
              <a:spLocks noChangeArrowheads="1"/>
            </p:cNvSpPr>
            <p:nvPr/>
          </p:nvSpPr>
          <p:spPr bwMode="auto">
            <a:xfrm>
              <a:off x="6145211" y="25304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OH</a:t>
              </a:r>
              <a:endParaRPr lang="en-US" sz="1300" b="1" dirty="0">
                <a:latin typeface="+mj-lt"/>
                <a:cs typeface="Times New Roman" charset="0"/>
              </a:endParaRPr>
            </a:p>
          </p:txBody>
        </p:sp>
        <p:sp>
          <p:nvSpPr>
            <p:cNvPr id="224" name="Text - North Carolina"/>
            <p:cNvSpPr txBox="1">
              <a:spLocks noChangeArrowheads="1"/>
            </p:cNvSpPr>
            <p:nvPr/>
          </p:nvSpPr>
          <p:spPr bwMode="auto">
            <a:xfrm>
              <a:off x="6824661" y="3179713"/>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NC</a:t>
              </a:r>
              <a:endParaRPr lang="en-US" sz="1300" b="1" dirty="0">
                <a:latin typeface="+mj-lt"/>
                <a:cs typeface="Times New Roman" charset="0"/>
              </a:endParaRPr>
            </a:p>
          </p:txBody>
        </p:sp>
        <p:sp>
          <p:nvSpPr>
            <p:cNvPr id="225" name="Text - Missouri"/>
            <p:cNvSpPr txBox="1">
              <a:spLocks noChangeArrowheads="1"/>
            </p:cNvSpPr>
            <p:nvPr/>
          </p:nvSpPr>
          <p:spPr bwMode="auto">
            <a:xfrm>
              <a:off x="5016393" y="2982863"/>
              <a:ext cx="693739"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MO</a:t>
              </a:r>
              <a:endParaRPr lang="en-US" sz="1300" b="1" dirty="0">
                <a:latin typeface="+mj-lt"/>
                <a:cs typeface="Times New Roman" charset="0"/>
              </a:endParaRPr>
            </a:p>
          </p:txBody>
        </p:sp>
        <p:sp>
          <p:nvSpPr>
            <p:cNvPr id="226" name="Text - Mississippi"/>
            <p:cNvSpPr txBox="1">
              <a:spLocks noChangeArrowheads="1"/>
            </p:cNvSpPr>
            <p:nvPr/>
          </p:nvSpPr>
          <p:spPr bwMode="auto">
            <a:xfrm>
              <a:off x="5430836" y="38036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MS</a:t>
              </a:r>
              <a:endParaRPr lang="en-US" sz="1300" b="1" dirty="0">
                <a:latin typeface="+mj-lt"/>
                <a:cs typeface="Times New Roman" charset="0"/>
              </a:endParaRPr>
            </a:p>
          </p:txBody>
        </p:sp>
        <p:sp>
          <p:nvSpPr>
            <p:cNvPr id="227" name="Text - Minnesota"/>
            <p:cNvSpPr txBox="1">
              <a:spLocks noChangeArrowheads="1"/>
            </p:cNvSpPr>
            <p:nvPr/>
          </p:nvSpPr>
          <p:spPr bwMode="auto">
            <a:xfrm>
              <a:off x="4448174" y="1603326"/>
              <a:ext cx="1219200" cy="432414"/>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r>
              <a:br>
                <a:rPr lang="en-US" sz="1300" b="1" dirty="0">
                  <a:latin typeface="+mj-lt"/>
                  <a:cs typeface="Times New Roman" charset="0"/>
                </a:rPr>
              </a:br>
              <a:r>
                <a:rPr lang="en-US" sz="1300" b="1" dirty="0">
                  <a:latin typeface="+mj-lt"/>
                  <a:cs typeface="Times New Roman" charset="0"/>
                </a:rPr>
                <a:t> </a:t>
              </a:r>
              <a:r>
                <a:rPr lang="en-US" sz="1300" b="1" dirty="0" smtClean="0">
                  <a:solidFill>
                    <a:schemeClr val="bg1"/>
                  </a:solidFill>
                  <a:latin typeface="+mj-lt"/>
                  <a:cs typeface="Times New Roman" charset="0"/>
                </a:rPr>
                <a:t>MN</a:t>
              </a:r>
              <a:endParaRPr lang="en-US" sz="1300" b="1" dirty="0">
                <a:solidFill>
                  <a:schemeClr val="bg1"/>
                </a:solidFill>
                <a:latin typeface="+mj-lt"/>
                <a:cs typeface="Times New Roman" charset="0"/>
              </a:endParaRPr>
            </a:p>
          </p:txBody>
        </p:sp>
        <p:sp>
          <p:nvSpPr>
            <p:cNvPr id="228" name="Text - Michigan"/>
            <p:cNvSpPr txBox="1">
              <a:spLocks noChangeArrowheads="1"/>
            </p:cNvSpPr>
            <p:nvPr/>
          </p:nvSpPr>
          <p:spPr bwMode="auto">
            <a:xfrm>
              <a:off x="5889626" y="210338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MI</a:t>
              </a:r>
              <a:endParaRPr lang="en-US" sz="1300" b="1" dirty="0">
                <a:latin typeface="+mj-lt"/>
                <a:cs typeface="Times New Roman" charset="0"/>
              </a:endParaRPr>
            </a:p>
          </p:txBody>
        </p:sp>
        <p:sp>
          <p:nvSpPr>
            <p:cNvPr id="229" name="Text - Kentucky"/>
            <p:cNvSpPr txBox="1">
              <a:spLocks noChangeArrowheads="1"/>
            </p:cNvSpPr>
            <p:nvPr/>
          </p:nvSpPr>
          <p:spPr bwMode="auto">
            <a:xfrm>
              <a:off x="6024561" y="3027362"/>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KY</a:t>
              </a:r>
              <a:endParaRPr lang="en-US" sz="1300" b="1" dirty="0">
                <a:latin typeface="+mj-lt"/>
                <a:cs typeface="Times New Roman" charset="0"/>
              </a:endParaRPr>
            </a:p>
          </p:txBody>
        </p:sp>
        <p:sp>
          <p:nvSpPr>
            <p:cNvPr id="230" name="Text - Iowa"/>
            <p:cNvSpPr txBox="1">
              <a:spLocks noChangeArrowheads="1"/>
            </p:cNvSpPr>
            <p:nvPr/>
          </p:nvSpPr>
          <p:spPr bwMode="auto">
            <a:xfrm>
              <a:off x="4841875" y="2414538"/>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IA</a:t>
              </a:r>
              <a:endParaRPr lang="en-US" sz="1300" b="1" dirty="0">
                <a:latin typeface="+mj-lt"/>
                <a:cs typeface="Times New Roman" charset="0"/>
              </a:endParaRPr>
            </a:p>
          </p:txBody>
        </p:sp>
        <p:sp>
          <p:nvSpPr>
            <p:cNvPr id="231" name="Text - Indiana"/>
            <p:cNvSpPr txBox="1">
              <a:spLocks noChangeArrowheads="1"/>
            </p:cNvSpPr>
            <p:nvPr/>
          </p:nvSpPr>
          <p:spPr bwMode="auto">
            <a:xfrm>
              <a:off x="5765799" y="2657426"/>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IN</a:t>
              </a:r>
              <a:endParaRPr lang="en-US" sz="1300" b="1" dirty="0">
                <a:latin typeface="+mj-lt"/>
                <a:cs typeface="Times New Roman" charset="0"/>
              </a:endParaRPr>
            </a:p>
          </p:txBody>
        </p:sp>
        <p:sp>
          <p:nvSpPr>
            <p:cNvPr id="232" name="Text - Illinois"/>
            <p:cNvSpPr txBox="1">
              <a:spLocks noChangeArrowheads="1"/>
            </p:cNvSpPr>
            <p:nvPr/>
          </p:nvSpPr>
          <p:spPr bwMode="auto">
            <a:xfrm>
              <a:off x="5365750" y="2670126"/>
              <a:ext cx="693737"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solidFill>
                    <a:schemeClr val="bg1"/>
                  </a:solidFill>
                  <a:latin typeface="+mj-lt"/>
                  <a:cs typeface="Times New Roman" charset="0"/>
                </a:rPr>
                <a:t> </a:t>
              </a:r>
              <a:r>
                <a:rPr lang="en-US" sz="1300" b="1" dirty="0" smtClean="0">
                  <a:latin typeface="+mj-lt"/>
                  <a:cs typeface="Times New Roman" charset="0"/>
                </a:rPr>
                <a:t>IL</a:t>
              </a:r>
              <a:endParaRPr lang="en-US" sz="1300" b="1" dirty="0">
                <a:latin typeface="+mj-lt"/>
                <a:cs typeface="Times New Roman" charset="0"/>
              </a:endParaRPr>
            </a:p>
          </p:txBody>
        </p:sp>
        <p:sp>
          <p:nvSpPr>
            <p:cNvPr id="233" name="Text - Georgia"/>
            <p:cNvSpPr txBox="1">
              <a:spLocks noChangeArrowheads="1"/>
            </p:cNvSpPr>
            <p:nvPr/>
          </p:nvSpPr>
          <p:spPr bwMode="auto">
            <a:xfrm>
              <a:off x="6365875" y="3778201"/>
              <a:ext cx="693737" cy="262367"/>
            </a:xfrm>
            <a:prstGeom prst="rect">
              <a:avLst/>
            </a:prstGeom>
            <a:grpFill/>
            <a:ln w="9525">
              <a:noFill/>
              <a:miter lim="800000"/>
              <a:headEnd/>
              <a:tailEnd/>
            </a:ln>
          </p:spPr>
          <p:txBody>
            <a:bodyPr lIns="91429" tIns="45714" rIns="91429" bIns="45714">
              <a:spAutoFit/>
            </a:bodyPr>
            <a:lstStyle/>
            <a:p>
              <a:pPr marL="0" marR="0" lvl="0" indent="0" algn="ctr" defTabSz="914400" eaLnBrk="0" fontAlgn="auto" latinLnBrk="0" hangingPunct="0">
                <a:lnSpc>
                  <a:spcPct val="85000"/>
                </a:lnSpc>
                <a:spcBef>
                  <a:spcPct val="50000"/>
                </a:spcBef>
                <a:spcAft>
                  <a:spcPts val="0"/>
                </a:spcAft>
                <a:buClrTx/>
                <a:buSzTx/>
                <a:buFontTx/>
                <a:buNone/>
                <a:tabLst/>
                <a:defRPr/>
              </a:pPr>
              <a:r>
                <a:rPr kumimoji="0" lang="en-US" sz="1300" b="1" i="0" u="none" strike="noStrike" kern="0" cap="none" spc="0" normalizeH="0" baseline="0" noProof="0" dirty="0">
                  <a:ln>
                    <a:noFill/>
                  </a:ln>
                  <a:effectLst/>
                  <a:uLnTx/>
                  <a:uFillTx/>
                  <a:latin typeface="+mj-lt"/>
                  <a:cs typeface="Times New Roman" charset="0"/>
                </a:rPr>
                <a:t> </a:t>
              </a:r>
              <a:r>
                <a:rPr kumimoji="0" lang="en-US" sz="1300" b="1" i="0" u="none" strike="noStrike" kern="0" cap="none" spc="0" normalizeH="0" baseline="0" noProof="0" dirty="0" smtClean="0">
                  <a:ln>
                    <a:noFill/>
                  </a:ln>
                  <a:effectLst/>
                  <a:uLnTx/>
                  <a:uFillTx/>
                  <a:latin typeface="+mj-lt"/>
                  <a:cs typeface="Times New Roman" charset="0"/>
                </a:rPr>
                <a:t>GA</a:t>
              </a:r>
              <a:endParaRPr kumimoji="0" lang="en-US" sz="1300" b="1" i="0" u="none" strike="noStrike" kern="0" cap="none" spc="0" normalizeH="0" baseline="0" noProof="0" dirty="0">
                <a:ln>
                  <a:noFill/>
                </a:ln>
                <a:effectLst/>
                <a:uLnTx/>
                <a:uFillTx/>
                <a:latin typeface="+mj-lt"/>
                <a:cs typeface="Times New Roman" charset="0"/>
              </a:endParaRPr>
            </a:p>
          </p:txBody>
        </p:sp>
        <p:sp>
          <p:nvSpPr>
            <p:cNvPr id="234" name="Text - Florida"/>
            <p:cNvSpPr txBox="1">
              <a:spLocks noChangeArrowheads="1"/>
            </p:cNvSpPr>
            <p:nvPr/>
          </p:nvSpPr>
          <p:spPr bwMode="auto">
            <a:xfrm>
              <a:off x="6724650" y="4367163"/>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FL</a:t>
              </a:r>
              <a:endParaRPr lang="en-US" sz="1300" b="1" dirty="0">
                <a:latin typeface="+mj-lt"/>
                <a:cs typeface="Times New Roman" charset="0"/>
              </a:endParaRPr>
            </a:p>
          </p:txBody>
        </p:sp>
        <p:sp>
          <p:nvSpPr>
            <p:cNvPr id="235" name="Text - Alabama"/>
            <p:cNvSpPr txBox="1">
              <a:spLocks noChangeArrowheads="1"/>
            </p:cNvSpPr>
            <p:nvPr/>
          </p:nvSpPr>
          <p:spPr bwMode="auto">
            <a:xfrm>
              <a:off x="5846762" y="3790901"/>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AL</a:t>
              </a:r>
              <a:endParaRPr lang="en-US" sz="1300" b="1" dirty="0">
                <a:latin typeface="+mj-lt"/>
                <a:cs typeface="Times New Roman" charset="0"/>
              </a:endParaRPr>
            </a:p>
          </p:txBody>
        </p:sp>
        <p:sp>
          <p:nvSpPr>
            <p:cNvPr id="236" name="Text - Vermont"/>
            <p:cNvSpPr txBox="1">
              <a:spLocks noChangeArrowheads="1"/>
            </p:cNvSpPr>
            <p:nvPr/>
          </p:nvSpPr>
          <p:spPr bwMode="auto">
            <a:xfrm>
              <a:off x="6805612" y="1289000"/>
              <a:ext cx="9366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VT</a:t>
              </a:r>
              <a:endParaRPr lang="en-US" sz="1300" b="1" dirty="0">
                <a:latin typeface="+mj-lt"/>
                <a:cs typeface="Times New Roman" charset="0"/>
              </a:endParaRPr>
            </a:p>
          </p:txBody>
        </p:sp>
        <p:sp>
          <p:nvSpPr>
            <p:cNvPr id="237" name="Text - Pennsylvania"/>
            <p:cNvSpPr txBox="1">
              <a:spLocks noChangeArrowheads="1"/>
            </p:cNvSpPr>
            <p:nvPr/>
          </p:nvSpPr>
          <p:spPr bwMode="auto">
            <a:xfrm>
              <a:off x="6656832" y="2313382"/>
              <a:ext cx="835025"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PA</a:t>
              </a:r>
              <a:endParaRPr lang="en-US" sz="1300" b="1" dirty="0">
                <a:latin typeface="+mj-lt"/>
                <a:cs typeface="Times New Roman" charset="0"/>
              </a:endParaRPr>
            </a:p>
          </p:txBody>
        </p:sp>
        <p:sp>
          <p:nvSpPr>
            <p:cNvPr id="238" name="Text - New York"/>
            <p:cNvSpPr txBox="1">
              <a:spLocks noChangeArrowheads="1"/>
            </p:cNvSpPr>
            <p:nvPr/>
          </p:nvSpPr>
          <p:spPr bwMode="auto">
            <a:xfrm>
              <a:off x="6951661" y="1900187"/>
              <a:ext cx="692151" cy="262367"/>
            </a:xfrm>
            <a:prstGeom prst="rect">
              <a:avLst/>
            </a:prstGeom>
            <a:grpFill/>
            <a:ln w="9525">
              <a:noFill/>
              <a:miter lim="800000"/>
              <a:headEnd/>
              <a:tailEnd/>
            </a:ln>
          </p:spPr>
          <p:txBody>
            <a:bodyPr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solidFill>
                    <a:schemeClr val="bg1"/>
                  </a:solidFill>
                  <a:latin typeface="+mj-lt"/>
                  <a:cs typeface="Times New Roman" charset="0"/>
                </a:rPr>
                <a:t>NY</a:t>
              </a:r>
              <a:endParaRPr lang="en-US" sz="1300" b="1" dirty="0">
                <a:solidFill>
                  <a:schemeClr val="bg1"/>
                </a:solidFill>
                <a:latin typeface="+mj-lt"/>
                <a:cs typeface="Times New Roman" charset="0"/>
              </a:endParaRPr>
            </a:p>
          </p:txBody>
        </p:sp>
        <p:sp>
          <p:nvSpPr>
            <p:cNvPr id="239" name="Text - New Jersey"/>
            <p:cNvSpPr txBox="1">
              <a:spLocks noChangeArrowheads="1"/>
            </p:cNvSpPr>
            <p:nvPr/>
          </p:nvSpPr>
          <p:spPr bwMode="auto">
            <a:xfrm>
              <a:off x="7690534" y="2366143"/>
              <a:ext cx="421929"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NJ</a:t>
              </a:r>
              <a:endParaRPr lang="en-US" sz="1300" b="1" dirty="0">
                <a:latin typeface="+mj-lt"/>
                <a:cs typeface="Times New Roman" charset="0"/>
              </a:endParaRPr>
            </a:p>
          </p:txBody>
        </p:sp>
        <p:sp>
          <p:nvSpPr>
            <p:cNvPr id="240" name="Text - New Hampshire"/>
            <p:cNvSpPr txBox="1">
              <a:spLocks noChangeArrowheads="1"/>
            </p:cNvSpPr>
            <p:nvPr/>
          </p:nvSpPr>
          <p:spPr bwMode="auto">
            <a:xfrm>
              <a:off x="8002586" y="1659001"/>
              <a:ext cx="39846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NH</a:t>
              </a:r>
              <a:endParaRPr lang="en-US" sz="1300" b="1" dirty="0">
                <a:latin typeface="+mj-lt"/>
                <a:cs typeface="Times New Roman" charset="0"/>
              </a:endParaRPr>
            </a:p>
          </p:txBody>
        </p:sp>
        <p:sp>
          <p:nvSpPr>
            <p:cNvPr id="241" name="Text - Massachusetts"/>
            <p:cNvSpPr txBox="1">
              <a:spLocks noChangeArrowheads="1"/>
            </p:cNvSpPr>
            <p:nvPr/>
          </p:nvSpPr>
          <p:spPr bwMode="auto">
            <a:xfrm>
              <a:off x="8016767" y="1889552"/>
              <a:ext cx="44143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MA</a:t>
              </a:r>
              <a:endParaRPr lang="en-US" sz="1300" b="1" dirty="0">
                <a:latin typeface="+mj-lt"/>
                <a:cs typeface="Times New Roman" charset="0"/>
              </a:endParaRPr>
            </a:p>
          </p:txBody>
        </p:sp>
        <p:sp>
          <p:nvSpPr>
            <p:cNvPr id="242" name="Text - Maine"/>
            <p:cNvSpPr txBox="1">
              <a:spLocks noChangeArrowheads="1"/>
            </p:cNvSpPr>
            <p:nvPr/>
          </p:nvSpPr>
          <p:spPr bwMode="auto">
            <a:xfrm>
              <a:off x="7550150" y="1360487"/>
              <a:ext cx="666643"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solidFill>
                    <a:schemeClr val="bg1"/>
                  </a:solidFill>
                  <a:latin typeface="+mj-lt"/>
                  <a:cs typeface="Times New Roman" charset="0"/>
                </a:rPr>
                <a:t>ME</a:t>
              </a:r>
              <a:endParaRPr lang="en-US" sz="1300" b="1" dirty="0">
                <a:solidFill>
                  <a:schemeClr val="bg1"/>
                </a:solidFill>
                <a:latin typeface="+mj-lt"/>
                <a:cs typeface="Times New Roman" charset="0"/>
              </a:endParaRPr>
            </a:p>
          </p:txBody>
        </p:sp>
        <p:sp>
          <p:nvSpPr>
            <p:cNvPr id="243" name="Text - District of Columbia"/>
            <p:cNvSpPr txBox="1">
              <a:spLocks noChangeArrowheads="1"/>
            </p:cNvSpPr>
            <p:nvPr/>
          </p:nvSpPr>
          <p:spPr bwMode="auto">
            <a:xfrm>
              <a:off x="7611955" y="2927000"/>
              <a:ext cx="628650" cy="292376"/>
            </a:xfrm>
            <a:prstGeom prst="rect">
              <a:avLst/>
            </a:prstGeom>
            <a:grpFill/>
            <a:ln w="9525">
              <a:noFill/>
              <a:miter lim="800000"/>
              <a:headEnd/>
              <a:tailEnd/>
            </a:ln>
          </p:spPr>
          <p:txBody>
            <a:bodyPr wrap="square" lIns="91429" tIns="45714" rIns="91429" bIns="45714">
              <a:spAutoFit/>
            </a:bodyPr>
            <a:lstStyle/>
            <a:p>
              <a:pPr eaLnBrk="0" hangingPunct="0"/>
              <a:r>
                <a:rPr lang="en-US" sz="1300" b="1" dirty="0" smtClean="0">
                  <a:latin typeface="+mj-lt"/>
                  <a:cs typeface="Times New Roman" charset="0"/>
                </a:rPr>
                <a:t>  DC  </a:t>
              </a:r>
              <a:endParaRPr lang="en-US" sz="1300" b="1" dirty="0">
                <a:latin typeface="+mj-lt"/>
                <a:cs typeface="Times New Roman" charset="0"/>
              </a:endParaRPr>
            </a:p>
          </p:txBody>
        </p:sp>
        <p:sp>
          <p:nvSpPr>
            <p:cNvPr id="244" name="Text - Connecticut"/>
            <p:cNvSpPr txBox="1">
              <a:spLocks noChangeArrowheads="1"/>
            </p:cNvSpPr>
            <p:nvPr/>
          </p:nvSpPr>
          <p:spPr bwMode="auto">
            <a:xfrm>
              <a:off x="7716278" y="2195463"/>
              <a:ext cx="563109"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a:latin typeface="+mj-lt"/>
                  <a:cs typeface="Times New Roman" charset="0"/>
                </a:rPr>
                <a:t> </a:t>
              </a:r>
              <a:r>
                <a:rPr lang="en-US" sz="1300" b="1" dirty="0" smtClean="0">
                  <a:latin typeface="+mj-lt"/>
                  <a:cs typeface="Times New Roman" charset="0"/>
                </a:rPr>
                <a:t>CT</a:t>
              </a:r>
              <a:endParaRPr lang="en-US" sz="1300" b="1" dirty="0">
                <a:latin typeface="+mj-lt"/>
                <a:cs typeface="Times New Roman" charset="0"/>
              </a:endParaRPr>
            </a:p>
          </p:txBody>
        </p:sp>
        <p:sp>
          <p:nvSpPr>
            <p:cNvPr id="245" name="Text - Delaware"/>
            <p:cNvSpPr txBox="1">
              <a:spLocks noChangeArrowheads="1"/>
            </p:cNvSpPr>
            <p:nvPr/>
          </p:nvSpPr>
          <p:spPr bwMode="auto">
            <a:xfrm>
              <a:off x="7641218" y="2527250"/>
              <a:ext cx="492230"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DE</a:t>
              </a:r>
              <a:endParaRPr lang="en-US" sz="1300" b="1" dirty="0">
                <a:latin typeface="+mj-lt"/>
                <a:cs typeface="Times New Roman" charset="0"/>
              </a:endParaRPr>
            </a:p>
          </p:txBody>
        </p:sp>
        <p:sp>
          <p:nvSpPr>
            <p:cNvPr id="246" name="Text - Rhode Island"/>
            <p:cNvSpPr txBox="1">
              <a:spLocks noChangeArrowheads="1"/>
            </p:cNvSpPr>
            <p:nvPr/>
          </p:nvSpPr>
          <p:spPr bwMode="auto">
            <a:xfrm>
              <a:off x="8058944" y="2074043"/>
              <a:ext cx="338136" cy="262367"/>
            </a:xfrm>
            <a:prstGeom prst="rect">
              <a:avLst/>
            </a:prstGeom>
            <a:grpFill/>
            <a:ln w="9525">
              <a:noFill/>
              <a:miter lim="800000"/>
              <a:headEnd/>
              <a:tailEnd/>
            </a:ln>
          </p:spPr>
          <p:txBody>
            <a:bodyPr wrap="square" lIns="91429" tIns="45714" rIns="91429" bIns="45714">
              <a:spAutoFit/>
            </a:bodyPr>
            <a:lstStyle/>
            <a:p>
              <a:pPr eaLnBrk="0" hangingPunct="0">
                <a:lnSpc>
                  <a:spcPct val="85000"/>
                </a:lnSpc>
                <a:spcBef>
                  <a:spcPct val="50000"/>
                </a:spcBef>
              </a:pPr>
              <a:r>
                <a:rPr lang="en-US" sz="1300" b="1" dirty="0" smtClean="0">
                  <a:latin typeface="+mj-lt"/>
                  <a:cs typeface="Times New Roman" charset="0"/>
                </a:rPr>
                <a:t>RI</a:t>
              </a:r>
              <a:endParaRPr lang="en-US" sz="1300" b="1" dirty="0">
                <a:latin typeface="+mj-lt"/>
                <a:cs typeface="Times New Roman" charset="0"/>
              </a:endParaRPr>
            </a:p>
          </p:txBody>
        </p:sp>
        <p:sp>
          <p:nvSpPr>
            <p:cNvPr id="247" name="Text - Maryland"/>
            <p:cNvSpPr txBox="1">
              <a:spLocks noChangeArrowheads="1"/>
            </p:cNvSpPr>
            <p:nvPr/>
          </p:nvSpPr>
          <p:spPr bwMode="auto">
            <a:xfrm>
              <a:off x="7716278" y="2698750"/>
              <a:ext cx="442227" cy="262367"/>
            </a:xfrm>
            <a:prstGeom prst="rect">
              <a:avLst/>
            </a:prstGeom>
            <a:grpFill/>
            <a:ln w="9525">
              <a:noFill/>
              <a:miter lim="800000"/>
              <a:headEnd/>
              <a:tailEnd/>
            </a:ln>
          </p:spPr>
          <p:txBody>
            <a:bodyPr wrap="square" lIns="91429" tIns="45714" rIns="91429" bIns="45714">
              <a:spAutoFit/>
            </a:bodyPr>
            <a:lstStyle/>
            <a:p>
              <a:pPr algn="ctr" eaLnBrk="0" hangingPunct="0">
                <a:lnSpc>
                  <a:spcPct val="85000"/>
                </a:lnSpc>
                <a:spcBef>
                  <a:spcPct val="50000"/>
                </a:spcBef>
              </a:pPr>
              <a:r>
                <a:rPr lang="en-US" sz="1300" b="1" dirty="0" smtClean="0">
                  <a:latin typeface="+mj-lt"/>
                  <a:cs typeface="Times New Roman" charset="0"/>
                </a:rPr>
                <a:t>MD</a:t>
              </a:r>
              <a:endParaRPr lang="en-US" sz="1300" b="1" dirty="0">
                <a:latin typeface="+mj-lt"/>
                <a:cs typeface="Times New Roman" charset="0"/>
              </a:endParaRPr>
            </a:p>
          </p:txBody>
        </p:sp>
      </p:grpSp>
      <p:sp>
        <p:nvSpPr>
          <p:cNvPr id="131" name="Rectangle 131"/>
          <p:cNvSpPr>
            <a:spLocks noChangeArrowheads="1"/>
          </p:cNvSpPr>
          <p:nvPr/>
        </p:nvSpPr>
        <p:spPr bwMode="auto">
          <a:xfrm>
            <a:off x="70015" y="1819232"/>
            <a:ext cx="152400" cy="152400"/>
          </a:xfrm>
          <a:prstGeom prst="rect">
            <a:avLst/>
          </a:prstGeom>
          <a:solidFill>
            <a:schemeClr val="bg1"/>
          </a:solidFill>
          <a:ln w="9525">
            <a:solidFill>
              <a:srgbClr val="000000"/>
            </a:solidFill>
            <a:miter lim="800000"/>
            <a:headEnd/>
            <a:tailEnd/>
          </a:ln>
          <a:effectLst/>
        </p:spPr>
        <p:txBody>
          <a:bodyPr wrap="none" anchor="ctr"/>
          <a:lstStyle/>
          <a:p>
            <a:endParaRPr lang="en-US" sz="1200" b="1" dirty="0">
              <a:solidFill>
                <a:srgbClr val="000000"/>
              </a:solidFill>
              <a:latin typeface="+mj-lt"/>
              <a:cs typeface="Calibri" pitchFamily="34" charset="0"/>
            </a:endParaRPr>
          </a:p>
        </p:txBody>
      </p:sp>
      <p:sp>
        <p:nvSpPr>
          <p:cNvPr id="132" name="Rectangle 132"/>
          <p:cNvSpPr>
            <a:spLocks noChangeArrowheads="1"/>
          </p:cNvSpPr>
          <p:nvPr/>
        </p:nvSpPr>
        <p:spPr bwMode="auto">
          <a:xfrm>
            <a:off x="78046" y="2327555"/>
            <a:ext cx="152400" cy="152400"/>
          </a:xfrm>
          <a:prstGeom prst="rect">
            <a:avLst/>
          </a:prstGeom>
          <a:solidFill>
            <a:schemeClr val="accent4"/>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srgbClr val="000000"/>
              </a:solidFill>
              <a:effectLst/>
              <a:uLnTx/>
              <a:uFillTx/>
              <a:latin typeface="+mj-lt"/>
              <a:cs typeface="Calibri" pitchFamily="34" charset="0"/>
            </a:endParaRPr>
          </a:p>
        </p:txBody>
      </p:sp>
      <p:sp>
        <p:nvSpPr>
          <p:cNvPr id="133" name="Text Box 133"/>
          <p:cNvSpPr txBox="1">
            <a:spLocks noChangeArrowheads="1"/>
          </p:cNvSpPr>
          <p:nvPr/>
        </p:nvSpPr>
        <p:spPr bwMode="auto">
          <a:xfrm>
            <a:off x="237996" y="2006024"/>
            <a:ext cx="1117614"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Under $200</a:t>
            </a:r>
            <a:endParaRPr lang="en-US" sz="1400" dirty="0">
              <a:solidFill>
                <a:srgbClr val="000000"/>
              </a:solidFill>
              <a:latin typeface="+mj-lt"/>
              <a:cs typeface="Calibri" pitchFamily="34" charset="0"/>
            </a:endParaRPr>
          </a:p>
        </p:txBody>
      </p:sp>
      <p:sp>
        <p:nvSpPr>
          <p:cNvPr id="134" name="Rectangle 134"/>
          <p:cNvSpPr>
            <a:spLocks noChangeArrowheads="1"/>
          </p:cNvSpPr>
          <p:nvPr/>
        </p:nvSpPr>
        <p:spPr bwMode="auto">
          <a:xfrm>
            <a:off x="76156" y="2580438"/>
            <a:ext cx="152400" cy="152400"/>
          </a:xfrm>
          <a:prstGeom prst="rect">
            <a:avLst/>
          </a:prstGeom>
          <a:solidFill>
            <a:schemeClr val="accent3"/>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262" name="Text Box 135"/>
          <p:cNvSpPr txBox="1">
            <a:spLocks noChangeArrowheads="1"/>
          </p:cNvSpPr>
          <p:nvPr/>
        </p:nvSpPr>
        <p:spPr bwMode="auto">
          <a:xfrm>
            <a:off x="233234" y="1745512"/>
            <a:ext cx="484428"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N/A</a:t>
            </a:r>
            <a:endParaRPr lang="en-US" sz="1400" dirty="0">
              <a:solidFill>
                <a:srgbClr val="000000"/>
              </a:solidFill>
              <a:latin typeface="+mj-lt"/>
              <a:cs typeface="Calibri" pitchFamily="34" charset="0"/>
            </a:endParaRPr>
          </a:p>
        </p:txBody>
      </p:sp>
      <p:sp>
        <p:nvSpPr>
          <p:cNvPr id="263" name="Text Box 136"/>
          <p:cNvSpPr txBox="1">
            <a:spLocks noChangeArrowheads="1"/>
          </p:cNvSpPr>
          <p:nvPr/>
        </p:nvSpPr>
        <p:spPr bwMode="auto">
          <a:xfrm>
            <a:off x="243426" y="2254144"/>
            <a:ext cx="1596912"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$200.00-$225.00</a:t>
            </a:r>
            <a:endParaRPr lang="en-US" sz="1400" dirty="0">
              <a:solidFill>
                <a:srgbClr val="000000"/>
              </a:solidFill>
              <a:latin typeface="+mj-lt"/>
              <a:cs typeface="Calibri" pitchFamily="34" charset="0"/>
            </a:endParaRPr>
          </a:p>
        </p:txBody>
      </p:sp>
      <p:sp>
        <p:nvSpPr>
          <p:cNvPr id="264" name="Rectangle 131"/>
          <p:cNvSpPr>
            <a:spLocks noChangeArrowheads="1"/>
          </p:cNvSpPr>
          <p:nvPr/>
        </p:nvSpPr>
        <p:spPr bwMode="auto">
          <a:xfrm>
            <a:off x="70015" y="2076902"/>
            <a:ext cx="152400" cy="152400"/>
          </a:xfrm>
          <a:prstGeom prst="rect">
            <a:avLst/>
          </a:prstGeom>
          <a:solidFill>
            <a:schemeClr val="accent6"/>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40">
                  <a:lumMod val="50000"/>
                </a:srgbClr>
              </a:solidFill>
              <a:effectLst/>
              <a:uLnTx/>
              <a:uFillTx/>
              <a:latin typeface="+mj-lt"/>
              <a:cs typeface="Calibri" pitchFamily="34" charset="0"/>
            </a:endParaRPr>
          </a:p>
        </p:txBody>
      </p:sp>
      <p:sp>
        <p:nvSpPr>
          <p:cNvPr id="265" name="Text Box 136"/>
          <p:cNvSpPr txBox="1">
            <a:spLocks noChangeArrowheads="1"/>
          </p:cNvSpPr>
          <p:nvPr/>
        </p:nvSpPr>
        <p:spPr bwMode="auto">
          <a:xfrm>
            <a:off x="222415" y="2751986"/>
            <a:ext cx="1596912"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$250.01-$275.00</a:t>
            </a:r>
            <a:endParaRPr lang="en-US" sz="1400" dirty="0">
              <a:solidFill>
                <a:srgbClr val="000000"/>
              </a:solidFill>
              <a:latin typeface="+mj-lt"/>
              <a:cs typeface="Calibri" pitchFamily="34" charset="0"/>
            </a:endParaRPr>
          </a:p>
        </p:txBody>
      </p:sp>
      <p:sp>
        <p:nvSpPr>
          <p:cNvPr id="267" name="Rectangle 134"/>
          <p:cNvSpPr>
            <a:spLocks noChangeArrowheads="1"/>
          </p:cNvSpPr>
          <p:nvPr/>
        </p:nvSpPr>
        <p:spPr bwMode="auto">
          <a:xfrm>
            <a:off x="76156" y="2831384"/>
            <a:ext cx="152400" cy="152400"/>
          </a:xfrm>
          <a:prstGeom prst="rect">
            <a:avLst/>
          </a:prstGeom>
          <a:solidFill>
            <a:schemeClr val="accent2"/>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268" name="Text Box 136"/>
          <p:cNvSpPr txBox="1">
            <a:spLocks noChangeArrowheads="1"/>
          </p:cNvSpPr>
          <p:nvPr/>
        </p:nvSpPr>
        <p:spPr bwMode="auto">
          <a:xfrm>
            <a:off x="223425" y="2494282"/>
            <a:ext cx="1596912"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$225.01-$250.00</a:t>
            </a:r>
            <a:endParaRPr lang="en-US" sz="1400" dirty="0">
              <a:solidFill>
                <a:srgbClr val="000000"/>
              </a:solidFill>
              <a:latin typeface="+mj-lt"/>
              <a:cs typeface="Calibri" pitchFamily="34" charset="0"/>
            </a:endParaRPr>
          </a:p>
        </p:txBody>
      </p:sp>
      <p:sp>
        <p:nvSpPr>
          <p:cNvPr id="269" name="Rectangle 134"/>
          <p:cNvSpPr>
            <a:spLocks noChangeArrowheads="1"/>
          </p:cNvSpPr>
          <p:nvPr/>
        </p:nvSpPr>
        <p:spPr bwMode="auto">
          <a:xfrm>
            <a:off x="85596" y="3065653"/>
            <a:ext cx="152400" cy="152400"/>
          </a:xfrm>
          <a:prstGeom prst="rect">
            <a:avLst/>
          </a:prstGeom>
          <a:solidFill>
            <a:schemeClr val="accent1"/>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270" name="Text Box 136"/>
          <p:cNvSpPr txBox="1">
            <a:spLocks noChangeArrowheads="1"/>
          </p:cNvSpPr>
          <p:nvPr/>
        </p:nvSpPr>
        <p:spPr bwMode="auto">
          <a:xfrm>
            <a:off x="233234" y="2991569"/>
            <a:ext cx="1122936" cy="307777"/>
          </a:xfrm>
          <a:prstGeom prst="rect">
            <a:avLst/>
          </a:prstGeom>
          <a:noFill/>
          <a:ln w="9525">
            <a:noFill/>
            <a:miter lim="800000"/>
            <a:headEnd/>
            <a:tailEnd/>
          </a:ln>
          <a:effectLst/>
        </p:spPr>
        <p:txBody>
          <a:bodyPr wrap="none">
            <a:spAutoFit/>
          </a:bodyPr>
          <a:lstStyle/>
          <a:p>
            <a:pPr algn="l"/>
            <a:r>
              <a:rPr lang="en-US" sz="1400" dirty="0" smtClean="0">
                <a:solidFill>
                  <a:srgbClr val="000000"/>
                </a:solidFill>
                <a:latin typeface="+mj-lt"/>
                <a:cs typeface="Calibri" pitchFamily="34" charset="0"/>
              </a:rPr>
              <a:t>Above $275</a:t>
            </a:r>
            <a:endParaRPr lang="en-US" sz="1400" dirty="0">
              <a:solidFill>
                <a:srgbClr val="000000"/>
              </a:solidFill>
              <a:latin typeface="+mj-lt"/>
              <a:cs typeface="Calibri" pitchFamily="34" charset="0"/>
            </a:endParaRPr>
          </a:p>
        </p:txBody>
      </p:sp>
      <p:sp>
        <p:nvSpPr>
          <p:cNvPr id="2" name="TextBox 1"/>
          <p:cNvSpPr txBox="1"/>
          <p:nvPr/>
        </p:nvSpPr>
        <p:spPr>
          <a:xfrm>
            <a:off x="35325" y="1031926"/>
            <a:ext cx="2076808" cy="738664"/>
          </a:xfrm>
          <a:prstGeom prst="rect">
            <a:avLst/>
          </a:prstGeom>
          <a:noFill/>
        </p:spPr>
        <p:txBody>
          <a:bodyPr wrap="square" rtlCol="0">
            <a:spAutoFit/>
          </a:bodyPr>
          <a:lstStyle/>
          <a:p>
            <a:r>
              <a:rPr lang="en-US" sz="1400" b="1" dirty="0" smtClean="0">
                <a:latin typeface="Meta Offc Pro"/>
                <a:cs typeface="Meta Offc Pro"/>
              </a:rPr>
              <a:t>Average Monthly Premium Revenues Per Member Per Month</a:t>
            </a:r>
          </a:p>
        </p:txBody>
      </p:sp>
    </p:spTree>
    <p:extLst>
      <p:ext uri="{BB962C8B-B14F-4D97-AF65-F5344CB8AC3E}">
        <p14:creationId xmlns:p14="http://schemas.microsoft.com/office/powerpoint/2010/main" val="259547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225</Words>
  <Application>Microsoft Office PowerPoint</Application>
  <PresentationFormat>On-screen Show (4:3)</PresentationFormat>
  <Paragraphs>62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Health Insurance Premiums in the Individual Market in 2010</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Premiums in the Individual Market in 2010</dc:title>
  <dc:creator>Jamie Firth</dc:creator>
  <cp:lastModifiedBy>Jamie Firth</cp:lastModifiedBy>
  <cp:revision>1</cp:revision>
  <dcterms:created xsi:type="dcterms:W3CDTF">2013-03-19T15:27:54Z</dcterms:created>
  <dcterms:modified xsi:type="dcterms:W3CDTF">2013-03-19T15:27:55Z</dcterms:modified>
</cp:coreProperties>
</file>