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7733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300"/>
              </a:spcAft>
            </a:pPr>
            <a:r>
              <a:rPr lang="en-US" sz="2400" dirty="0">
                <a:cs typeface="Arial" pitchFamily="34" charset="0"/>
              </a:rPr>
              <a:t>Individuals without other coverage and small employers will be able to purchase coverage through exchanges in </a:t>
            </a:r>
            <a:r>
              <a:rPr lang="en-US" sz="2400" dirty="0" smtClean="0">
                <a:cs typeface="Arial" pitchFamily="34" charset="0"/>
              </a:rPr>
              <a:t>2014</a:t>
            </a:r>
          </a:p>
          <a:p>
            <a:pPr marL="0" indent="0">
              <a:spcBef>
                <a:spcPts val="800"/>
              </a:spcBef>
              <a:spcAft>
                <a:spcPts val="300"/>
              </a:spcAft>
              <a:buNone/>
            </a:pPr>
            <a:endParaRPr lang="en-US" sz="1200" dirty="0">
              <a:cs typeface="Arial" pitchFamily="34" charset="0"/>
            </a:endParaRPr>
          </a:p>
          <a:p>
            <a:pPr>
              <a:spcBef>
                <a:spcPts val="800"/>
              </a:spcBef>
              <a:spcAft>
                <a:spcPts val="300"/>
              </a:spcAft>
            </a:pPr>
            <a:r>
              <a:rPr lang="en-US" sz="2400" dirty="0">
                <a:cs typeface="Arial" pitchFamily="34" charset="0"/>
              </a:rPr>
              <a:t>An estimated 27 million will enroll in coverage through these new exchanges by </a:t>
            </a:r>
            <a:r>
              <a:rPr lang="en-US" sz="2400" dirty="0" smtClean="0">
                <a:cs typeface="Arial" pitchFamily="34" charset="0"/>
              </a:rPr>
              <a:t>2017</a:t>
            </a:r>
          </a:p>
          <a:p>
            <a:pPr marL="0" indent="0">
              <a:spcBef>
                <a:spcPts val="800"/>
              </a:spcBef>
              <a:spcAft>
                <a:spcPts val="300"/>
              </a:spcAft>
              <a:buNone/>
            </a:pPr>
            <a:endParaRPr lang="en-US" sz="1200" dirty="0">
              <a:cs typeface="Arial" pitchFamily="34" charset="0"/>
            </a:endParaRPr>
          </a:p>
          <a:p>
            <a:pPr>
              <a:spcBef>
                <a:spcPts val="800"/>
              </a:spcBef>
              <a:spcAft>
                <a:spcPts val="300"/>
              </a:spcAft>
            </a:pPr>
            <a:r>
              <a:rPr lang="en-US" sz="2400" dirty="0">
                <a:cs typeface="Arial" pitchFamily="34" charset="0"/>
              </a:rPr>
              <a:t>Premium and cost-sharing subsidies available</a:t>
            </a:r>
          </a:p>
          <a:p>
            <a:pPr lvl="1">
              <a:spcBef>
                <a:spcPts val="800"/>
              </a:spcBef>
              <a:spcAft>
                <a:spcPts val="300"/>
              </a:spcAft>
            </a:pPr>
            <a:r>
              <a:rPr lang="en-US" sz="2000" dirty="0">
                <a:cs typeface="Arial" pitchFamily="34" charset="0"/>
              </a:rPr>
              <a:t>Premium tax credits for eligible individuals and families with incomes 100-400% of poverty ($11,490 - $45,960 for an individual in 2013) who purchase coverage in exchanges</a:t>
            </a:r>
          </a:p>
          <a:p>
            <a:pPr lvl="1">
              <a:spcBef>
                <a:spcPts val="800"/>
              </a:spcBef>
              <a:spcAft>
                <a:spcPts val="300"/>
              </a:spcAft>
            </a:pPr>
            <a:r>
              <a:rPr lang="en-US" sz="2000" dirty="0">
                <a:cs typeface="Arial" pitchFamily="34" charset="0"/>
              </a:rPr>
              <a:t>Cost sharing subsidies for those with incomes 100-250% FPL ($11,490 - $28,725 in 2013) to reduce out-of-pocket </a:t>
            </a:r>
            <a:r>
              <a:rPr lang="en-US" sz="2000" dirty="0" smtClean="0">
                <a:cs typeface="Arial" pitchFamily="34" charset="0"/>
              </a:rPr>
              <a:t>costs</a:t>
            </a:r>
            <a:endParaRPr lang="en-US" sz="2000" dirty="0"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Health Insurance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cs typeface="Arial" pitchFamily="34" charset="0"/>
              </a:rPr>
              <a:t>Exchanges or Marketplaces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6049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Health Insurance Exchanges or Marketplaces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Exchanges or Marketplaces</dc:title>
  <dc:creator>Evonne Young</dc:creator>
  <cp:lastModifiedBy>Evonne Young</cp:lastModifiedBy>
  <cp:revision>1</cp:revision>
  <dcterms:created xsi:type="dcterms:W3CDTF">2013-03-15T15:42:28Z</dcterms:created>
  <dcterms:modified xsi:type="dcterms:W3CDTF">2013-03-15T15:42:28Z</dcterms:modified>
</cp:coreProperties>
</file>