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.14615883241867494"/>
          <c:w val="0.96881644223954644"/>
          <c:h val="0.7271406983218007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U.S.-Born Citizens</c:v>
                </c:pt>
                <c:pt idx="1">
                  <c:v>Naturalized Citizens</c:v>
                </c:pt>
                <c:pt idx="2">
                  <c:v>Non-Citizens</c:v>
                </c:pt>
              </c:strCache>
            </c:strRef>
          </c:cat>
          <c:val>
            <c:numRef>
              <c:f>Sheet1!$B$2:$B$4</c:f>
              <c:numCache>
                <c:formatCode>####.0%</c:formatCode>
                <c:ptCount val="3"/>
                <c:pt idx="0">
                  <c:v>0.63436777200266192</c:v>
                </c:pt>
                <c:pt idx="1">
                  <c:v>0.63260911514735396</c:v>
                </c:pt>
                <c:pt idx="2" formatCode="####.00%">
                  <c:v>0.38648369860516757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Medicaid/Other Public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/>
              </a:solidFill>
            </a:ln>
          </c:spPr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U.S.-Born Citizens</c:v>
                </c:pt>
                <c:pt idx="1">
                  <c:v>Naturalized Citizens</c:v>
                </c:pt>
                <c:pt idx="2">
                  <c:v>Non-Citizens</c:v>
                </c:pt>
              </c:strCache>
            </c:strRef>
          </c:cat>
          <c:val>
            <c:numRef>
              <c:f>Sheet1!$C$2:$C$4</c:f>
              <c:numCache>
                <c:formatCode>####.0%</c:formatCode>
                <c:ptCount val="3"/>
                <c:pt idx="0">
                  <c:v>0.21411998069788066</c:v>
                </c:pt>
                <c:pt idx="1">
                  <c:v>0.13380752080714386</c:v>
                </c:pt>
                <c:pt idx="2" formatCode="####.00%">
                  <c:v>0.15319168841390848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1"/>
              </a:solidFill>
            </a:ln>
          </c:spPr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U.S.-Born Citizens</c:v>
                </c:pt>
                <c:pt idx="1">
                  <c:v>Naturalized Citizens</c:v>
                </c:pt>
                <c:pt idx="2">
                  <c:v>Non-Citizens</c:v>
                </c:pt>
              </c:strCache>
            </c:strRef>
          </c:cat>
          <c:val>
            <c:numRef>
              <c:f>Sheet1!$D$2:$D$4</c:f>
              <c:numCache>
                <c:formatCode>####.0%</c:formatCode>
                <c:ptCount val="3"/>
                <c:pt idx="0">
                  <c:v>0.15151224729945739</c:v>
                </c:pt>
                <c:pt idx="1">
                  <c:v>0.23358336404550226</c:v>
                </c:pt>
                <c:pt idx="2" formatCode="####.00%">
                  <c:v>0.46032461298092398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overlap val="100"/>
        <c:axId val="166241408"/>
        <c:axId val="166242944"/>
      </c:barChart>
      <c:catAx>
        <c:axId val="166241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66242944"/>
        <c:crosses val="autoZero"/>
        <c:auto val="1"/>
        <c:lblAlgn val="ctr"/>
        <c:lblOffset val="100"/>
        <c:noMultiLvlLbl val="0"/>
      </c:catAx>
      <c:valAx>
        <c:axId val="1662429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62414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083494701362188"/>
          <c:y val="2.2727272727272728E-2"/>
          <c:w val="0.79116224043929295"/>
          <c:h val="7.292650918635171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0141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922118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412480" cy="548640"/>
          </a:xfrm>
        </p:spPr>
        <p:txBody>
          <a:bodyPr/>
          <a:lstStyle/>
          <a:p>
            <a:r>
              <a:rPr lang="en-US" dirty="0" smtClean="0"/>
              <a:t>Includes nonelderly individuals ages 0-64. Medicaid/Other Public also includes CHIP, other state programs, Medicare, and military-related coverage. Data may not total 100% due to rounding. </a:t>
            </a:r>
          </a:p>
          <a:p>
            <a:r>
              <a:rPr lang="en-US" dirty="0" smtClean="0"/>
              <a:t>SOURCE: </a:t>
            </a:r>
            <a:r>
              <a:rPr lang="en-US" dirty="0" err="1" smtClean="0"/>
              <a:t>KCMU</a:t>
            </a:r>
            <a:r>
              <a:rPr lang="en-US" dirty="0" smtClean="0"/>
              <a:t>/Urban Institute analysis of March 2011 Current Population Survey, Annual Social and Economic Supplement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152400"/>
            <a:ext cx="8961120" cy="914400"/>
          </a:xfrm>
        </p:spPr>
        <p:txBody>
          <a:bodyPr/>
          <a:lstStyle/>
          <a:p>
            <a:r>
              <a:rPr lang="en-US" sz="2800" dirty="0" smtClean="0"/>
              <a:t>Health Insurance Coverage for Nonelderly, by Citizenship Status, 2011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55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Health Insurance Coverage for Nonelderly, by Citizenship Status,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 Coverage for Nonelderly, by Citizenship Status, 2011</dc:title>
  <dc:creator>Jamie Firth</dc:creator>
  <cp:lastModifiedBy>Jamie Firth</cp:lastModifiedBy>
  <cp:revision>1</cp:revision>
  <dcterms:created xsi:type="dcterms:W3CDTF">2013-03-15T22:19:52Z</dcterms:created>
  <dcterms:modified xsi:type="dcterms:W3CDTF">2013-03-15T22:19:55Z</dcterms:modified>
</cp:coreProperties>
</file>