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54747500898415E-2"/>
          <c:y val="0.16358404826262388"/>
          <c:w val="0.96709050499820315"/>
          <c:h val="0.66772437027461118"/>
        </c:manualLayout>
      </c:layout>
      <c:barChart>
        <c:barDir val="col"/>
        <c:grouping val="percentStacked"/>
        <c:varyColors val="0"/>
        <c:ser>
          <c:idx val="4"/>
          <c:order val="0"/>
          <c:tx>
            <c:strRef>
              <c:f>Sheet1!$A$3:$B$3</c:f>
              <c:strCache>
                <c:ptCount val="1"/>
                <c:pt idx="0">
                  <c:v>Employer-Based/ Private</c:v>
                </c:pt>
              </c:strCache>
            </c:strRef>
          </c:tx>
          <c:spPr>
            <a:solidFill>
              <a:schemeClr val="accent1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8516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Sheet1!$C$2:$E$2</c:f>
              <c:strCache>
                <c:ptCount val="3"/>
                <c:pt idx="0">
                  <c:v>Child and Parent 
with LEP</c:v>
                </c:pt>
                <c:pt idx="1">
                  <c:v>English Proficient Child 
with LEP Parent</c:v>
                </c:pt>
                <c:pt idx="2">
                  <c:v>English Proficient Child and Parent</c:v>
                </c:pt>
              </c:strCache>
            </c:strRef>
          </c:cat>
          <c:val>
            <c:numRef>
              <c:f>Sheet1!$C$3:$E$3</c:f>
              <c:numCache>
                <c:formatCode>0.00%</c:formatCode>
                <c:ptCount val="3"/>
                <c:pt idx="0">
                  <c:v>0.17</c:v>
                </c:pt>
                <c:pt idx="1">
                  <c:v>0.25</c:v>
                </c:pt>
                <c:pt idx="2">
                  <c:v>0.64</c:v>
                </c:pt>
              </c:numCache>
            </c:numRef>
          </c:val>
        </c:ser>
        <c:ser>
          <c:idx val="3"/>
          <c:order val="1"/>
          <c:tx>
            <c:strRef>
              <c:f>Sheet1!$A$4:$B$4</c:f>
              <c:strCache>
                <c:ptCount val="1"/>
                <c:pt idx="0">
                  <c:v>Medicaid/Other Public</c:v>
                </c:pt>
              </c:strCache>
            </c:strRef>
          </c:tx>
          <c:spPr>
            <a:solidFill>
              <a:schemeClr val="accent3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Sheet1!$C$2:$E$2</c:f>
              <c:strCache>
                <c:ptCount val="3"/>
                <c:pt idx="0">
                  <c:v>Child and Parent 
with LEP</c:v>
                </c:pt>
                <c:pt idx="1">
                  <c:v>English Proficient Child 
with LEP Parent</c:v>
                </c:pt>
                <c:pt idx="2">
                  <c:v>English Proficient Child and Parent</c:v>
                </c:pt>
              </c:strCache>
            </c:strRef>
          </c:cat>
          <c:val>
            <c:numRef>
              <c:f>Sheet1!$C$4:$E$4</c:f>
              <c:numCache>
                <c:formatCode>0.00%</c:formatCode>
                <c:ptCount val="3"/>
                <c:pt idx="0">
                  <c:v>0.57999999999999996</c:v>
                </c:pt>
                <c:pt idx="1">
                  <c:v>0.52</c:v>
                </c:pt>
                <c:pt idx="2">
                  <c:v>0.28999999999999998</c:v>
                </c:pt>
              </c:numCache>
            </c:numRef>
          </c:val>
        </c:ser>
        <c:ser>
          <c:idx val="0"/>
          <c:order val="2"/>
          <c:tx>
            <c:strRef>
              <c:f>Sheet1!$A$5:$B$5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5"/>
            </a:solidFill>
            <a:ln w="142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4"/>
              <c:layout>
                <c:manualLayout>
                  <c:x val="7.7786088257293606E-2"/>
                  <c:y val="-8.5928672435841048E-3"/>
                </c:manualLayout>
              </c:layout>
              <c:spPr>
                <a:noFill/>
                <a:ln w="28516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8516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Sheet1!$C$2:$E$2</c:f>
              <c:strCache>
                <c:ptCount val="3"/>
                <c:pt idx="0">
                  <c:v>Child and Parent 
with LEP</c:v>
                </c:pt>
                <c:pt idx="1">
                  <c:v>English Proficient Child 
with LEP Parent</c:v>
                </c:pt>
                <c:pt idx="2">
                  <c:v>English Proficient Child and Parent</c:v>
                </c:pt>
              </c:strCache>
            </c:strRef>
          </c:cat>
          <c:val>
            <c:numRef>
              <c:f>Sheet1!$C$5:$E$5</c:f>
              <c:numCache>
                <c:formatCode>0.00%</c:formatCode>
                <c:ptCount val="3"/>
                <c:pt idx="0">
                  <c:v>0.24</c:v>
                </c:pt>
                <c:pt idx="1">
                  <c:v>0.22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188573184"/>
        <c:axId val="188574720"/>
      </c:barChart>
      <c:catAx>
        <c:axId val="1885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5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/>
            </a:pPr>
            <a:endParaRPr lang="en-US"/>
          </a:p>
        </c:txPr>
        <c:crossAx val="1885747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885747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88573184"/>
        <c:crosses val="autoZero"/>
        <c:crossBetween val="between"/>
        <c:majorUnit val="1"/>
      </c:valAx>
      <c:spPr>
        <a:noFill/>
        <a:ln w="28516">
          <a:noFill/>
        </a:ln>
      </c:spPr>
    </c:plotArea>
    <c:legend>
      <c:legendPos val="t"/>
      <c:layout>
        <c:manualLayout>
          <c:xMode val="edge"/>
          <c:yMode val="edge"/>
          <c:x val="5.1554478936333074E-2"/>
          <c:y val="2.9850746268656716E-2"/>
          <c:w val="0.89309773401519055"/>
          <c:h val="7.6940144948861505E-2"/>
        </c:manualLayout>
      </c:layout>
      <c:overlay val="0"/>
      <c:spPr>
        <a:solidFill>
          <a:schemeClr val="bg1"/>
        </a:solidFill>
        <a:ln w="28516">
          <a:noFill/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1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D5D2E-BAF5-42D5-8D71-A29BFA22C739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FFF57-2ECF-47E7-BAAB-26D17C400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2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>
              <a:latin typeface="+mj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642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 Insurance Coverage for Children, by English Proficiency  &amp; Parents’ English Proficiency, 2009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48400"/>
            <a:ext cx="8458200" cy="457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Data do  not include children under age 5. Medicaid/Other </a:t>
            </a:r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Public </a:t>
            </a: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includes CHIP, other </a:t>
            </a:r>
            <a:r>
              <a:rPr lang="en-US" dirty="0">
                <a:solidFill>
                  <a:srgbClr val="000000"/>
                </a:solidFill>
                <a:cs typeface="Calibri" pitchFamily="34" charset="0"/>
              </a:rPr>
              <a:t>state programs, Medicare, and military-related coverage. Data may not total 100% due to rounding.  </a:t>
            </a:r>
            <a:endParaRPr lang="en-US" dirty="0" smtClean="0">
              <a:solidFill>
                <a:srgbClr val="000000"/>
              </a:solidFill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SOURCE: </a:t>
            </a:r>
            <a:r>
              <a:rPr lang="en-US" dirty="0" err="1">
                <a:solidFill>
                  <a:srgbClr val="000000"/>
                </a:solidFill>
              </a:rPr>
              <a:t>KCMU</a:t>
            </a:r>
            <a:r>
              <a:rPr lang="en-US" dirty="0">
                <a:solidFill>
                  <a:srgbClr val="000000"/>
                </a:solidFill>
              </a:rPr>
              <a:t>/Urban Institute analysis of </a:t>
            </a:r>
            <a:r>
              <a:rPr lang="en-US" dirty="0" smtClean="0">
                <a:solidFill>
                  <a:srgbClr val="000000"/>
                </a:solidFill>
              </a:rPr>
              <a:t>2009 American </a:t>
            </a:r>
            <a:r>
              <a:rPr lang="en-US" dirty="0">
                <a:solidFill>
                  <a:srgbClr val="000000"/>
                </a:solidFill>
              </a:rPr>
              <a:t>Community Survey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958891"/>
              </p:ext>
            </p:extLst>
          </p:nvPr>
        </p:nvGraphicFramePr>
        <p:xfrm>
          <a:off x="228600" y="1066800"/>
          <a:ext cx="8489951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2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Health Insurance Coverage for Children, by English Proficiency  &amp; Parents’ English Proficiency,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Insurance Coverage for Children, by English Proficiency  &amp; Parents’ English Proficiency, 2009</dc:title>
  <dc:creator>Jamie Firth</dc:creator>
  <cp:lastModifiedBy>Jamie Firth</cp:lastModifiedBy>
  <cp:revision>1</cp:revision>
  <dcterms:created xsi:type="dcterms:W3CDTF">2013-03-15T22:18:04Z</dcterms:created>
  <dcterms:modified xsi:type="dcterms:W3CDTF">2013-03-15T22:18:07Z</dcterms:modified>
</cp:coreProperties>
</file>