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25221943847928102"/>
          <c:w val="1"/>
          <c:h val="0.5729609082955540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Private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Sheet1!$B$1:$L$1</c:f>
              <c:strCache>
                <c:ptCount val="11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American 
Indian</c:v>
                </c:pt>
                <c:pt idx="5">
                  <c:v>  </c:v>
                </c:pt>
                <c:pt idx="6">
                  <c:v> White</c:v>
                </c:pt>
                <c:pt idx="7">
                  <c:v> Asian</c:v>
                </c:pt>
                <c:pt idx="8">
                  <c:v> Hispanic</c:v>
                </c:pt>
                <c:pt idx="9">
                  <c:v> Black</c:v>
                </c:pt>
                <c:pt idx="10">
                  <c:v>American
Indian</c:v>
                </c:pt>
              </c:strCache>
            </c:strRef>
          </c:cat>
          <c:val>
            <c:numRef>
              <c:f>Sheet1!$B$2:$L$2</c:f>
              <c:numCache>
                <c:formatCode>0%</c:formatCode>
                <c:ptCount val="11"/>
                <c:pt idx="0">
                  <c:v>0.67</c:v>
                </c:pt>
                <c:pt idx="1">
                  <c:v>0.65</c:v>
                </c:pt>
                <c:pt idx="2">
                  <c:v>0.33</c:v>
                </c:pt>
                <c:pt idx="3">
                  <c:v>0.38</c:v>
                </c:pt>
                <c:pt idx="4">
                  <c:v>0.3</c:v>
                </c:pt>
                <c:pt idx="6">
                  <c:v>0.72</c:v>
                </c:pt>
                <c:pt idx="7">
                  <c:v>0.68</c:v>
                </c:pt>
                <c:pt idx="8">
                  <c:v>0.42</c:v>
                </c:pt>
                <c:pt idx="9">
                  <c:v>0.52</c:v>
                </c:pt>
                <c:pt idx="10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Medicaid/Other Public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Sheet1!$B$1:$L$1</c:f>
              <c:strCache>
                <c:ptCount val="11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American 
Indian</c:v>
                </c:pt>
                <c:pt idx="5">
                  <c:v>  </c:v>
                </c:pt>
                <c:pt idx="6">
                  <c:v> White</c:v>
                </c:pt>
                <c:pt idx="7">
                  <c:v> Asian</c:v>
                </c:pt>
                <c:pt idx="8">
                  <c:v> Hispanic</c:v>
                </c:pt>
                <c:pt idx="9">
                  <c:v> Black</c:v>
                </c:pt>
                <c:pt idx="10">
                  <c:v>American
Indian</c:v>
                </c:pt>
              </c:strCache>
            </c:strRef>
          </c:cat>
          <c:val>
            <c:numRef>
              <c:f>Sheet1!$B$3:$L$3</c:f>
              <c:numCache>
                <c:formatCode>0%</c:formatCode>
                <c:ptCount val="11"/>
                <c:pt idx="0">
                  <c:v>0.26</c:v>
                </c:pt>
                <c:pt idx="1">
                  <c:v>0.26</c:v>
                </c:pt>
                <c:pt idx="2">
                  <c:v>0.52</c:v>
                </c:pt>
                <c:pt idx="3">
                  <c:v>0.52</c:v>
                </c:pt>
                <c:pt idx="4">
                  <c:v>0.54</c:v>
                </c:pt>
                <c:pt idx="6">
                  <c:v>0.12</c:v>
                </c:pt>
                <c:pt idx="7">
                  <c:v>0.11</c:v>
                </c:pt>
                <c:pt idx="8">
                  <c:v>0.16</c:v>
                </c:pt>
                <c:pt idx="9">
                  <c:v>0.22</c:v>
                </c:pt>
                <c:pt idx="10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Sheet1!$B$1:$L$1</c:f>
              <c:strCache>
                <c:ptCount val="11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American 
Indian</c:v>
                </c:pt>
                <c:pt idx="5">
                  <c:v>  </c:v>
                </c:pt>
                <c:pt idx="6">
                  <c:v> White</c:v>
                </c:pt>
                <c:pt idx="7">
                  <c:v> Asian</c:v>
                </c:pt>
                <c:pt idx="8">
                  <c:v> Hispanic</c:v>
                </c:pt>
                <c:pt idx="9">
                  <c:v> Black</c:v>
                </c:pt>
                <c:pt idx="10">
                  <c:v>American
Indian</c:v>
                </c:pt>
              </c:strCache>
            </c:strRef>
          </c:cat>
          <c:val>
            <c:numRef>
              <c:f>Sheet1!$B$4:$L$4</c:f>
              <c:numCache>
                <c:formatCode>0%</c:formatCode>
                <c:ptCount val="11"/>
                <c:pt idx="0">
                  <c:v>7.0000000000000007E-2</c:v>
                </c:pt>
                <c:pt idx="1">
                  <c:v>0.09</c:v>
                </c:pt>
                <c:pt idx="2">
                  <c:v>0.16</c:v>
                </c:pt>
                <c:pt idx="3">
                  <c:v>0.11</c:v>
                </c:pt>
                <c:pt idx="4">
                  <c:v>0.17</c:v>
                </c:pt>
                <c:pt idx="6">
                  <c:v>0.15</c:v>
                </c:pt>
                <c:pt idx="7">
                  <c:v>0.21</c:v>
                </c:pt>
                <c:pt idx="8">
                  <c:v>0.41</c:v>
                </c:pt>
                <c:pt idx="9">
                  <c:v>0.26</c:v>
                </c:pt>
                <c:pt idx="10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100"/>
        <c:axId val="166201216"/>
        <c:axId val="166202752"/>
      </c:barChart>
      <c:catAx>
        <c:axId val="166201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50" b="1"/>
            </a:pPr>
            <a:endParaRPr lang="en-US"/>
          </a:p>
        </c:txPr>
        <c:crossAx val="166202752"/>
        <c:crosses val="autoZero"/>
        <c:auto val="0"/>
        <c:lblAlgn val="ctr"/>
        <c:lblOffset val="100"/>
        <c:noMultiLvlLbl val="0"/>
      </c:catAx>
      <c:valAx>
        <c:axId val="1662027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2012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1101580941645226"/>
          <c:y val="4.2616154654509943E-2"/>
          <c:w val="0.56379403673052564"/>
          <c:h val="6.2348776500639524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0.05776</cdr:x>
      <cdr:y>0.14552</cdr:y>
    </cdr:from>
    <cdr:to>
      <cdr:x>0.43196</cdr:x>
      <cdr:y>0.21896</cdr:y>
    </cdr:to>
    <cdr:sp macro="" textlink="">
      <cdr:nvSpPr>
        <cdr:cNvPr id="2" name="TextBox 10"/>
        <cdr:cNvSpPr txBox="1"/>
      </cdr:nvSpPr>
      <cdr:spPr>
        <a:xfrm xmlns:a="http://schemas.openxmlformats.org/drawingml/2006/main">
          <a:off x="517525" y="731837"/>
          <a:ext cx="3352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u="sng" dirty="0" smtClean="0">
              <a:solidFill>
                <a:srgbClr val="000000"/>
              </a:solidFill>
              <a:latin typeface="+mn-lt"/>
            </a:rPr>
            <a:t>Children</a:t>
          </a:r>
        </a:p>
      </cdr:txBody>
    </cdr:sp>
  </cdr:relSizeAnchor>
  <cdr:relSizeAnchor xmlns:cdr="http://schemas.openxmlformats.org/drawingml/2006/chartDrawing">
    <cdr:from>
      <cdr:x>0.56804</cdr:x>
      <cdr:y>0.14552</cdr:y>
    </cdr:from>
    <cdr:to>
      <cdr:x>0.94224</cdr:x>
      <cdr:y>0.21896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089525" y="731837"/>
          <a:ext cx="3352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u="sng" dirty="0" smtClean="0">
              <a:solidFill>
                <a:srgbClr val="000000"/>
              </a:solidFill>
              <a:latin typeface="+mn-lt"/>
            </a:rPr>
            <a:t>Adults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2435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916331"/>
              </p:ext>
            </p:extLst>
          </p:nvPr>
        </p:nvGraphicFramePr>
        <p:xfrm>
          <a:off x="92075" y="762000"/>
          <a:ext cx="895985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/>
              <a:t>Asian group includes Pacific Islanders. American Indian group includes Aleutian Eskimos. Two or more races excluded. Data may not total 100% due to rounding. </a:t>
            </a:r>
          </a:p>
          <a:p>
            <a:r>
              <a:rPr lang="en-US" dirty="0"/>
              <a:t>SOURCE: KCMU/Urban Institute analysis of 2012 ASEC Supplement to the CPS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Insurance Coverage by Age and Race/Ethnicity, 2011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41.5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</a:rPr>
              <a:t>3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.9 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10.8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0.6 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120.0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10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.8 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22.7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772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1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.3 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526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18.6 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770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30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.6 M</a:t>
            </a:r>
          </a:p>
        </p:txBody>
      </p:sp>
    </p:spTree>
    <p:extLst>
      <p:ext uri="{BB962C8B-B14F-4D97-AF65-F5344CB8AC3E}">
        <p14:creationId xmlns:p14="http://schemas.microsoft.com/office/powerpoint/2010/main" val="28348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Health Insurance Coverage by Age and Race/Ethnicity,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Coverage by Age and Race/Ethnicity, 2011</dc:title>
  <dc:creator>Jamie Firth</dc:creator>
  <cp:lastModifiedBy>Jamie Firth</cp:lastModifiedBy>
  <cp:revision>1</cp:revision>
  <dcterms:created xsi:type="dcterms:W3CDTF">2013-03-15T22:22:50Z</dcterms:created>
  <dcterms:modified xsi:type="dcterms:W3CDTF">2013-03-15T22:22:53Z</dcterms:modified>
</cp:coreProperties>
</file>