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1092909879545904E-2"/>
          <c:y val="0.121627097749145"/>
          <c:w val="0.87734963084317874"/>
          <c:h val="0.78657679153742144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Health Coverage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2"/>
              </a:solidFill>
              <a:ln w="12700"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accent3"/>
              </a:solidFill>
              <a:ln w="12700"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accent4"/>
              </a:solidFill>
              <a:ln w="12700"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accent6"/>
              </a:solidFill>
              <a:ln w="12700"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tx1"/>
              </a:solidFill>
              <a:ln w="12700">
                <a:solidFill>
                  <a:schemeClr val="tx1"/>
                </a:solidFill>
              </a:ln>
            </c:spPr>
          </c:dPt>
          <c:dPt>
            <c:idx val="5"/>
            <c:bubble3D val="0"/>
            <c:spPr>
              <a:solidFill>
                <a:schemeClr val="accent1"/>
              </a:solidFill>
              <a:ln w="12700"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5.0110077835098202E-2"/>
                  <c:y val="0.19371348048707027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4759344737080279"/>
                  <c:y val="8.32109203562669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-0.14804597701149425"/>
                  <c:y val="-9.771567488490168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9.8545569734817734E-2"/>
                  <c:y val="-0.1135512671571791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3.1462802063535161E-2"/>
                  <c:y val="-1.092896174863388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300" b="1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0.25700448004344278"/>
                  <c:y val="-0.11486553934856504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35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numFmt formatCode="0%" sourceLinked="0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Sheet1!$B$1:$G$1</c:f>
              <c:strCache>
                <c:ptCount val="6"/>
                <c:pt idx="0">
                  <c:v>Uninsured</c:v>
                </c:pt>
                <c:pt idx="1">
                  <c:v>Medicaid</c:v>
                </c:pt>
                <c:pt idx="2">
                  <c:v>Medicare</c:v>
                </c:pt>
                <c:pt idx="3">
                  <c:v>Other Public</c:v>
                </c:pt>
                <c:pt idx="4">
                  <c:v>Private Non-Group</c:v>
                </c:pt>
                <c:pt idx="5">
                  <c:v>Employer-Sponsored Insurance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0.16</c:v>
                </c:pt>
                <c:pt idx="1">
                  <c:v>0.16</c:v>
                </c:pt>
                <c:pt idx="2">
                  <c:v>0.13</c:v>
                </c:pt>
                <c:pt idx="3">
                  <c:v>0.01</c:v>
                </c:pt>
                <c:pt idx="4">
                  <c:v>0.05</c:v>
                </c:pt>
                <c:pt idx="5">
                  <c:v>0.49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38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0135319190588306"/>
          <c:y val="1.515151515151515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311494181065056"/>
          <c:y val="0.12071979638908772"/>
          <c:w val="0.82527745970973099"/>
          <c:h val="0.72758828441899304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Health Spending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2"/>
              </a:solidFill>
              <a:ln w="12700"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accent3"/>
              </a:solidFill>
              <a:ln w="12700"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accent4"/>
              </a:solidFill>
              <a:ln w="12700"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accent6"/>
              </a:solidFill>
              <a:ln w="12700"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tx1"/>
              </a:solidFill>
              <a:ln w="12700">
                <a:solidFill>
                  <a:schemeClr val="tx1"/>
                </a:solidFill>
              </a:ln>
            </c:spPr>
          </c:dPt>
          <c:dPt>
            <c:idx val="5"/>
            <c:bubble3D val="0"/>
            <c:spPr>
              <a:solidFill>
                <a:schemeClr val="accent1"/>
              </a:solidFill>
              <a:ln w="12700">
                <a:solidFill>
                  <a:schemeClr val="tx1"/>
                </a:solidFill>
              </a:ln>
            </c:spPr>
          </c:dPt>
          <c:dLbls>
            <c:dLbl>
              <c:idx val="0"/>
              <c:layout/>
              <c:spPr>
                <a:noFill/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20001220148370943"/>
                  <c:y val="0.1129615048118985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-0.21022547484859222"/>
                  <c:y val="-0.1421786765290702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0.28825881218894395"/>
                  <c:y val="-3.3106060606060604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Sheet1!$B$1:$G$1</c:f>
              <c:strCache>
                <c:ptCount val="6"/>
                <c:pt idx="0">
                  <c:v>Consumer Out-of-Pocket</c:v>
                </c:pt>
                <c:pt idx="1">
                  <c:v>Medicaid</c:v>
                </c:pt>
                <c:pt idx="2">
                  <c:v>Medicare</c:v>
                </c:pt>
                <c:pt idx="3">
                  <c:v>Other Government Programs</c:v>
                </c:pt>
                <c:pt idx="4">
                  <c:v>Other Private Funds</c:v>
                </c:pt>
                <c:pt idx="5">
                  <c:v>Private Health Insurance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0.13</c:v>
                </c:pt>
                <c:pt idx="1">
                  <c:v>0.16</c:v>
                </c:pt>
                <c:pt idx="2">
                  <c:v>0.23</c:v>
                </c:pt>
                <c:pt idx="3">
                  <c:v>0.04</c:v>
                </c:pt>
                <c:pt idx="4">
                  <c:v>0.08</c:v>
                </c:pt>
                <c:pt idx="5">
                  <c:v>0.34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38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F2DF6-1510-4FA9-ADF4-E921A4030058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88263-63F0-459C-B95D-6B9FF9664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329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0890">
              <a:defRPr/>
            </a:pPr>
            <a:r>
              <a:rPr lang="en-US" dirty="0" smtClean="0"/>
              <a:t>Notes: </a:t>
            </a:r>
          </a:p>
          <a:p>
            <a:pPr defTabSz="910890">
              <a:defRPr/>
            </a:pPr>
            <a:r>
              <a:rPr lang="en-US" dirty="0" smtClean="0"/>
              <a:t>Health</a:t>
            </a:r>
            <a:r>
              <a:rPr lang="en-US" baseline="0" dirty="0" smtClean="0"/>
              <a:t> Coverage: </a:t>
            </a:r>
            <a:r>
              <a:rPr lang="en-US" dirty="0"/>
              <a:t>CHIP and individuals eligible for both Medicare and Medicaid (dual </a:t>
            </a:r>
            <a:r>
              <a:rPr lang="en-US" dirty="0" err="1"/>
              <a:t>eligibles</a:t>
            </a:r>
            <a:r>
              <a:rPr lang="en-US" dirty="0"/>
              <a:t>) are included in Medicaid.</a:t>
            </a:r>
            <a:endParaRPr lang="en-US" dirty="0" smtClean="0"/>
          </a:p>
          <a:p>
            <a:pPr defTabSz="910890">
              <a:defRPr/>
            </a:pPr>
            <a:r>
              <a:rPr lang="en-US" dirty="0"/>
              <a:t>Other Public (Federal) includes individuals covered through the military or Veterans Administration in federally-funded programs such as TRICARE (formerly CHAMPUS) as well as some non-elderly Medicare enrollees.</a:t>
            </a:r>
            <a:endParaRPr lang="en-US" dirty="0" smtClean="0"/>
          </a:p>
          <a:p>
            <a:pPr defTabSz="910890">
              <a:defRPr/>
            </a:pPr>
            <a:endParaRPr lang="en-US" dirty="0" smtClean="0"/>
          </a:p>
          <a:p>
            <a:pPr defTabSz="910890">
              <a:defRPr/>
            </a:pPr>
            <a:endParaRPr lang="en-US" dirty="0" smtClean="0"/>
          </a:p>
          <a:p>
            <a:pPr defTabSz="910890">
              <a:defRPr/>
            </a:pPr>
            <a:r>
              <a:rPr lang="en-US" dirty="0" smtClean="0"/>
              <a:t>Updated 2/14/2013 (KY)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51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2946393"/>
              </p:ext>
            </p:extLst>
          </p:nvPr>
        </p:nvGraphicFramePr>
        <p:xfrm>
          <a:off x="152400" y="914400"/>
          <a:ext cx="44196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eaLnBrk="0" hangingPunct="0"/>
            <a:r>
              <a:rPr lang="en-US" dirty="0" smtClean="0">
                <a:solidFill>
                  <a:srgbClr val="000000"/>
                </a:solidFill>
              </a:rPr>
              <a:t>NOTE: Health </a:t>
            </a:r>
            <a:r>
              <a:rPr lang="en-US" dirty="0">
                <a:solidFill>
                  <a:srgbClr val="000000"/>
                </a:solidFill>
              </a:rPr>
              <a:t>spending total does not include administrative spending.  </a:t>
            </a:r>
          </a:p>
          <a:p>
            <a:pPr eaLnBrk="0" hangingPunct="0"/>
            <a:r>
              <a:rPr lang="en-US" dirty="0">
                <a:solidFill>
                  <a:srgbClr val="000000"/>
                </a:solidFill>
              </a:rPr>
              <a:t>SOURCE: Health insurance coverage: KCMU/Urban Institute analysis of 2011 data  from 2012 ASEC Supplement to the CPS. Health expenditures: KFF calculations using 2011 NHE data from CMS, Office of the Actuary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>
                    <a:lumMod val="75000"/>
                  </a:srgbClr>
                </a:solidFill>
                <a:cs typeface="Arial" pitchFamily="34" charset="0"/>
              </a:rPr>
              <a:t>Health Care Coverage and Personal Health Care Expenditures in the U.S., </a:t>
            </a:r>
            <a:r>
              <a:rPr lang="en-US" dirty="0" smtClean="0">
                <a:solidFill>
                  <a:srgbClr val="000000">
                    <a:lumMod val="75000"/>
                  </a:srgbClr>
                </a:solidFill>
                <a:cs typeface="Arial" pitchFamily="34" charset="0"/>
              </a:rPr>
              <a:t>2011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3691953125"/>
              </p:ext>
            </p:extLst>
          </p:nvPr>
        </p:nvGraphicFramePr>
        <p:xfrm>
          <a:off x="4419600" y="860455"/>
          <a:ext cx="4433887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179190" y="5715000"/>
            <a:ext cx="25054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</a:rPr>
              <a:t>Total = </a:t>
            </a:r>
            <a:r>
              <a:rPr lang="en-US" sz="2000" b="1" dirty="0" smtClean="0">
                <a:solidFill>
                  <a:srgbClr val="000000"/>
                </a:solidFill>
              </a:rPr>
              <a:t>307.9 </a:t>
            </a:r>
            <a:r>
              <a:rPr lang="en-US" sz="2000" b="1" dirty="0">
                <a:solidFill>
                  <a:srgbClr val="000000"/>
                </a:solidFill>
              </a:rPr>
              <a:t>million</a:t>
            </a:r>
          </a:p>
        </p:txBody>
      </p:sp>
      <p:sp>
        <p:nvSpPr>
          <p:cNvPr id="9" name="Text Box 26"/>
          <p:cNvSpPr txBox="1">
            <a:spLocks noChangeArrowheads="1"/>
          </p:cNvSpPr>
          <p:nvPr/>
        </p:nvSpPr>
        <p:spPr bwMode="auto">
          <a:xfrm>
            <a:off x="5794937" y="5715000"/>
            <a:ext cx="234532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</a:rPr>
              <a:t>Total = $</a:t>
            </a:r>
            <a:r>
              <a:rPr lang="en-US" sz="2000" b="1" dirty="0" smtClean="0">
                <a:solidFill>
                  <a:srgbClr val="000000"/>
                </a:solidFill>
              </a:rPr>
              <a:t>2.3 </a:t>
            </a:r>
            <a:r>
              <a:rPr lang="en-US" sz="2000" b="1" dirty="0">
                <a:solidFill>
                  <a:srgbClr val="000000"/>
                </a:solidFill>
              </a:rPr>
              <a:t>trillion</a:t>
            </a:r>
          </a:p>
        </p:txBody>
      </p:sp>
    </p:spTree>
    <p:extLst>
      <p:ext uri="{BB962C8B-B14F-4D97-AF65-F5344CB8AC3E}">
        <p14:creationId xmlns:p14="http://schemas.microsoft.com/office/powerpoint/2010/main" val="124965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156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Health Care Coverage and Personal Health Care Expenditures in the U.S., 2011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Care Coverage and Personal Health Care Expenditures in the U.S., 2011</dc:title>
  <dc:creator>Elizabeth Kricfalusi</dc:creator>
  <cp:lastModifiedBy>Elizabeth Kricfalusi</cp:lastModifiedBy>
  <cp:revision>1</cp:revision>
  <dcterms:created xsi:type="dcterms:W3CDTF">2013-03-13T20:00:12Z</dcterms:created>
  <dcterms:modified xsi:type="dcterms:W3CDTF">2013-03-13T20:00:13Z</dcterms:modified>
</cp:coreProperties>
</file>