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2" d="100"/>
          <a:sy n="72" d="100"/>
        </p:scale>
        <p:origin x="-4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accent1"/>
                </a:solidFill>
              </a:defRPr>
            </a:pPr>
            <a:r>
              <a:rPr lang="en-US" dirty="0" smtClean="0">
                <a:solidFill>
                  <a:schemeClr val="accent1"/>
                </a:solidFill>
              </a:rPr>
              <a:t>Health Coverage of Non-Elderly Women with Disabilities Living in the Community, 2008</a:t>
            </a:r>
            <a:endParaRPr lang="en-US" dirty="0">
              <a:solidFill>
                <a:schemeClr val="accent1"/>
              </a:solidFill>
            </a:endParaRPr>
          </a:p>
        </c:rich>
      </c:tx>
      <c:layout/>
      <c:overlay val="0"/>
    </c:title>
    <c:autoTitleDeleted val="0"/>
    <c:plotArea>
      <c:layout>
        <c:manualLayout>
          <c:layoutTarget val="inner"/>
          <c:xMode val="edge"/>
          <c:yMode val="edge"/>
          <c:x val="0.29280161760008433"/>
          <c:y val="0.18172526551866083"/>
          <c:w val="0.40494422442960681"/>
          <c:h val="0.70687761921353165"/>
        </c:manualLayout>
      </c:layout>
      <c:pieChart>
        <c:varyColors val="1"/>
        <c:ser>
          <c:idx val="0"/>
          <c:order val="0"/>
          <c:tx>
            <c:strRef>
              <c:f>Sheet1!$B$1</c:f>
              <c:strCache>
                <c:ptCount val="1"/>
                <c:pt idx="0">
                  <c:v>Column1</c:v>
                </c:pt>
              </c:strCache>
            </c:strRef>
          </c:tx>
          <c:dLbls>
            <c:dLbl>
              <c:idx val="0"/>
              <c:layout>
                <c:manualLayout>
                  <c:x val="0.15149227949499616"/>
                  <c:y val="8.77559014793515E-3"/>
                </c:manualLayout>
              </c:layout>
              <c:spPr/>
              <c:txPr>
                <a:bodyPr/>
                <a:lstStyle/>
                <a:p>
                  <a:pPr>
                    <a:defRPr sz="1600" b="1">
                      <a:solidFill>
                        <a:schemeClr val="bg1"/>
                      </a:solidFill>
                    </a:defRPr>
                  </a:pPr>
                  <a:endParaRPr lang="en-US"/>
                </a:p>
              </c:txPr>
              <c:showLegendKey val="0"/>
              <c:showVal val="0"/>
              <c:showCatName val="1"/>
              <c:showSerName val="0"/>
              <c:showPercent val="1"/>
              <c:showBubbleSize val="0"/>
            </c:dLbl>
            <c:dLbl>
              <c:idx val="1"/>
              <c:layout>
                <c:manualLayout>
                  <c:x val="-0.11361141003495083"/>
                  <c:y val="0.1666415838591159"/>
                </c:manualLayout>
              </c:layout>
              <c:spPr/>
              <c:txPr>
                <a:bodyPr/>
                <a:lstStyle/>
                <a:p>
                  <a:pPr>
                    <a:defRPr sz="1600" b="1">
                      <a:solidFill>
                        <a:schemeClr val="bg1"/>
                      </a:solidFill>
                    </a:defRPr>
                  </a:pPr>
                  <a:endParaRPr lang="en-US"/>
                </a:p>
              </c:txPr>
              <c:showLegendKey val="0"/>
              <c:showVal val="0"/>
              <c:showCatName val="1"/>
              <c:showSerName val="0"/>
              <c:showPercent val="1"/>
              <c:showBubbleSize val="0"/>
            </c:dLbl>
            <c:dLbl>
              <c:idx val="2"/>
              <c:layout>
                <c:manualLayout>
                  <c:x val="-9.9788434283445956E-2"/>
                  <c:y val="-0.13014317555272945"/>
                </c:manualLayout>
              </c:layout>
              <c:spPr/>
              <c:txPr>
                <a:bodyPr/>
                <a:lstStyle/>
                <a:p>
                  <a:pPr>
                    <a:defRPr sz="1600" b="1">
                      <a:solidFill>
                        <a:schemeClr val="bg1"/>
                      </a:solidFill>
                    </a:defRPr>
                  </a:pPr>
                  <a:endParaRPr lang="en-US"/>
                </a:p>
              </c:txPr>
              <c:showLegendKey val="0"/>
              <c:showVal val="0"/>
              <c:showCatName val="1"/>
              <c:showSerName val="0"/>
              <c:showPercent val="1"/>
              <c:showBubbleSize val="0"/>
            </c:dLbl>
            <c:txPr>
              <a:bodyPr/>
              <a:lstStyle/>
              <a:p>
                <a:pPr>
                  <a:defRPr sz="1600" b="1"/>
                </a:pPr>
                <a:endParaRPr lang="en-US"/>
              </a:p>
            </c:txPr>
            <c:showLegendKey val="0"/>
            <c:showVal val="0"/>
            <c:showCatName val="1"/>
            <c:showSerName val="0"/>
            <c:showPercent val="1"/>
            <c:showBubbleSize val="0"/>
            <c:showLeaderLines val="1"/>
          </c:dLbls>
          <c:cat>
            <c:strRef>
              <c:f>Sheet1!$A$2:$A$6</c:f>
              <c:strCache>
                <c:ptCount val="5"/>
                <c:pt idx="0">
                  <c:v>Medicaid</c:v>
                </c:pt>
                <c:pt idx="1">
                  <c:v>Medicare</c:v>
                </c:pt>
                <c:pt idx="2">
                  <c:v>Private</c:v>
                </c:pt>
                <c:pt idx="3">
                  <c:v>Uninsured</c:v>
                </c:pt>
                <c:pt idx="4">
                  <c:v>Other</c:v>
                </c:pt>
              </c:strCache>
            </c:strRef>
          </c:cat>
          <c:val>
            <c:numRef>
              <c:f>Sheet1!$B$2:$B$6</c:f>
              <c:numCache>
                <c:formatCode>0%</c:formatCode>
                <c:ptCount val="5"/>
                <c:pt idx="0">
                  <c:v>0.5</c:v>
                </c:pt>
                <c:pt idx="1">
                  <c:v>0.25</c:v>
                </c:pt>
                <c:pt idx="2">
                  <c:v>0.19</c:v>
                </c:pt>
                <c:pt idx="3">
                  <c:v>0.04</c:v>
                </c:pt>
                <c:pt idx="4">
                  <c:v>0.02</c:v>
                </c:pt>
              </c:numCache>
            </c:numRef>
          </c:val>
        </c:ser>
        <c:dLbls>
          <c:showLegendKey val="0"/>
          <c:showVal val="0"/>
          <c:showCatName val="1"/>
          <c:showSerName val="0"/>
          <c:showPercent val="1"/>
          <c:showBubbleSize val="0"/>
          <c:showLeaderLines val="1"/>
        </c:dLbls>
        <c:firstSliceAng val="180"/>
      </c:pieChart>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6530447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54962474"/>
              </p:ext>
            </p:extLst>
          </p:nvPr>
        </p:nvGraphicFramePr>
        <p:xfrm>
          <a:off x="541337" y="914401"/>
          <a:ext cx="8061325" cy="482361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r>
              <a:rPr lang="en-US" dirty="0" smtClean="0">
                <a:solidFill>
                  <a:schemeClr val="accent1"/>
                </a:solidFill>
              </a:rPr>
              <a:t>NOTE:  </a:t>
            </a:r>
            <a:r>
              <a:rPr lang="en-US" dirty="0">
                <a:solidFill>
                  <a:schemeClr val="accent1"/>
                </a:solidFill>
              </a:rPr>
              <a:t>Includes women ages 21 to 64 with permanent physical or mental disabilities who live in a community dwelling.  Does not include women living in institutionalized settings.  Medicaid includes women with Medicaid only, Medicaid and private coverage, Medicaid and Medicare. Other includes women with other public programs, such as Tricare.                   </a:t>
            </a:r>
          </a:p>
          <a:p>
            <a:r>
              <a:rPr lang="en-US" dirty="0" smtClean="0">
                <a:solidFill>
                  <a:schemeClr val="accent1"/>
                </a:solidFill>
              </a:rPr>
              <a:t>SOURCE: </a:t>
            </a:r>
            <a:r>
              <a:rPr lang="en-US" dirty="0">
                <a:solidFill>
                  <a:schemeClr val="accent1"/>
                </a:solidFill>
              </a:rPr>
              <a:t>Kaiser Family Foundation/Urban Institute analysis of the 2009 American Community Survey</a:t>
            </a:r>
            <a:r>
              <a:rPr lang="en-US" dirty="0" smtClean="0">
                <a:solidFill>
                  <a:schemeClr val="accent1"/>
                </a:solidFill>
              </a:rPr>
              <a:t>.</a:t>
            </a:r>
            <a:endParaRPr lang="en-US" dirty="0">
              <a:solidFill>
                <a:schemeClr val="accent1"/>
              </a:solidFill>
            </a:endParaRPr>
          </a:p>
        </p:txBody>
      </p:sp>
      <p:sp>
        <p:nvSpPr>
          <p:cNvPr id="4" name="Title 3"/>
          <p:cNvSpPr>
            <a:spLocks noGrp="1"/>
          </p:cNvSpPr>
          <p:nvPr>
            <p:ph type="title"/>
          </p:nvPr>
        </p:nvSpPr>
        <p:spPr/>
        <p:txBody>
          <a:bodyPr/>
          <a:lstStyle/>
          <a:p>
            <a:r>
              <a:rPr lang="en-US" dirty="0">
                <a:solidFill>
                  <a:schemeClr val="accent1"/>
                </a:solidFill>
              </a:rPr>
              <a:t>Half of Women with Disabilities are Covered By Medicaid</a:t>
            </a:r>
          </a:p>
        </p:txBody>
      </p:sp>
    </p:spTree>
    <p:extLst>
      <p:ext uri="{BB962C8B-B14F-4D97-AF65-F5344CB8AC3E}">
        <p14:creationId xmlns:p14="http://schemas.microsoft.com/office/powerpoint/2010/main" val="641381153"/>
      </p:ext>
    </p:extLst>
  </p:cSld>
  <p:clrMapOvr>
    <a:masterClrMapping/>
  </p:clrMapOvr>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97</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Half of Women with Disabilities are Covered By Medicaid</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Half of Women with Disabilities are Covered By Medicaid</dc:title>
  <dc:creator>Adara Beamesderfer</dc:creator>
  <cp:lastModifiedBy>Adara Beamesderfer</cp:lastModifiedBy>
  <cp:revision>1</cp:revision>
  <dcterms:created xsi:type="dcterms:W3CDTF">2013-02-19T23:13:55Z</dcterms:created>
  <dcterms:modified xsi:type="dcterms:W3CDTF">2013-02-19T23:13:56Z</dcterms:modified>
</cp:coreProperties>
</file>