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6" y="-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Percent who are aware element is included in ACA</c:v>
                </c:pt>
              </c:strCache>
            </c:strRef>
          </c:tx>
          <c:spPr>
            <a:solidFill>
              <a:srgbClr val="E05C26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Medical loss ratio</c:v>
                </c:pt>
                <c:pt idx="1">
                  <c:v>Eliminate costs for preventive services</c:v>
                </c:pt>
                <c:pt idx="2">
                  <c:v>Create health insurance exchanges</c:v>
                </c:pt>
                <c:pt idx="3">
                  <c:v>Susidy assistance to individuals</c:v>
                </c:pt>
                <c:pt idx="4">
                  <c:v>Require easy-to-understand plan summaries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0.42</c:v>
                </c:pt>
                <c:pt idx="1">
                  <c:v>0.47</c:v>
                </c:pt>
                <c:pt idx="2">
                  <c:v>0.56000000000000005</c:v>
                </c:pt>
                <c:pt idx="3">
                  <c:v>0.56999999999999995</c:v>
                </c:pt>
                <c:pt idx="4">
                  <c:v>0.5</c:v>
                </c:pt>
              </c:numCache>
            </c:numRef>
          </c:val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Percent with a favorable view of element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Sheet1!$B$2:$B$6</c:f>
              <c:numCache>
                <c:formatCode>0%</c:formatCode>
                <c:ptCount val="5"/>
                <c:pt idx="0">
                  <c:v>0.62</c:v>
                </c:pt>
                <c:pt idx="1">
                  <c:v>0.71</c:v>
                </c:pt>
                <c:pt idx="2">
                  <c:v>0.72</c:v>
                </c:pt>
                <c:pt idx="3">
                  <c:v>0.73</c:v>
                </c:pt>
                <c:pt idx="4">
                  <c:v>0.79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axId val="166183296"/>
        <c:axId val="166184832"/>
      </c:barChart>
      <c:catAx>
        <c:axId val="166183296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166184832"/>
        <c:crosses val="autoZero"/>
        <c:auto val="1"/>
        <c:lblAlgn val="ctr"/>
        <c:lblOffset val="0"/>
        <c:noMultiLvlLbl val="0"/>
      </c:catAx>
      <c:valAx>
        <c:axId val="166184832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one"/>
        <c:crossAx val="166183296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t"/>
      <c:layout/>
      <c:overlay val="0"/>
      <c:txPr>
        <a:bodyPr/>
        <a:lstStyle/>
        <a:p>
          <a:pPr>
            <a:defRPr sz="1400">
              <a:latin typeface="+mj-lt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7693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ff.org/kaiserpolls/8342.cfm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0311556"/>
              </p:ext>
            </p:extLst>
          </p:nvPr>
        </p:nvGraphicFramePr>
        <p:xfrm>
          <a:off x="426720" y="1828800"/>
          <a:ext cx="8321040" cy="4206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/>
              <a:t>NOTE: Items asked of separate half samples. Response wording abbreviated. See topline (</a:t>
            </a:r>
            <a:r>
              <a:rPr lang="en-US" sz="1100" dirty="0" smtClean="0">
                <a:hlinkClick r:id="rId3"/>
              </a:rPr>
              <a:t>http://www.kff.org/kaiserpolls/8342.cfm</a:t>
            </a:r>
            <a:r>
              <a:rPr lang="en-US" sz="1100" dirty="0" smtClean="0"/>
              <a:t>) for complete wording. </a:t>
            </a:r>
          </a:p>
          <a:p>
            <a:r>
              <a:rPr lang="en-US" sz="1100" dirty="0" smtClean="0"/>
              <a:t>SOURCE: Kaiser Family Foundation Health Tracking Poll (conducted August 7-12, 2012)</a:t>
            </a:r>
            <a:endParaRPr lang="en-US" sz="1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l"/>
            <a:r>
              <a:rPr lang="en-US" dirty="0" smtClean="0"/>
              <a:t>Greater Share Like Preventive Services, MLR Than Are Aware Of Them</a:t>
            </a:r>
            <a:endParaRPr lang="en-US" dirty="0"/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91440" y="1097280"/>
            <a:ext cx="8991600" cy="54864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ea typeface="+mn-ea"/>
                <a:cs typeface="Meta Offc Pro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400" dirty="0" smtClean="0"/>
              <a:t>Percent who say they have a favorable opinion of each of the following and percent who say they are aware each is included in the health reform law: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0226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80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Greater Share Like Preventive Services, MLR Than Are Aware Of Them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Greater Share Like Preventive Services, MLR Than Are Aware Of Them</dc:title>
  <dc:creator>SarahC</dc:creator>
  <cp:lastModifiedBy>SarahC</cp:lastModifiedBy>
  <cp:revision>1</cp:revision>
  <dcterms:created xsi:type="dcterms:W3CDTF">2013-02-14T21:08:06Z</dcterms:created>
  <dcterms:modified xsi:type="dcterms:W3CDTF">2013-02-14T21:08:06Z</dcterms:modified>
</cp:coreProperties>
</file>