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2.7777777777777776E-2"/>
          <c:w val="0.96881644223954644"/>
          <c:h val="0.8606732681142129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Sheet1!$A$1:$C$1</c:f>
              <c:strCache>
                <c:ptCount val="3"/>
                <c:pt idx="0">
                  <c:v>Poorest 20% of Households</c:v>
                </c:pt>
                <c:pt idx="1">
                  <c:v>Middle 20% of Households</c:v>
                </c:pt>
                <c:pt idx="2">
                  <c:v>Richest 5% of Households</c:v>
                </c:pt>
              </c:strCache>
            </c:strRef>
          </c:cat>
          <c:val>
            <c:numRef>
              <c:f>Sheet1!$A$2:$C$2</c:f>
              <c:numCache>
                <c:formatCode>"$"#,##0_);[Red]\("$"#,##0\)</c:formatCode>
                <c:ptCount val="3"/>
                <c:pt idx="0">
                  <c:v>20500</c:v>
                </c:pt>
                <c:pt idx="1">
                  <c:v>60100</c:v>
                </c:pt>
                <c:pt idx="2">
                  <c:v>272500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axId val="188298368"/>
        <c:axId val="188300672"/>
      </c:barChart>
      <c:catAx>
        <c:axId val="188298368"/>
        <c:scaling>
          <c:orientation val="minMax"/>
        </c:scaling>
        <c:delete val="0"/>
        <c:axPos val="b"/>
        <c:numFmt formatCode="&quot;$&quot;#,##0_);[Red]\(&quot;$&quot;#,##0\)" sourceLinked="1"/>
        <c:majorTickMark val="out"/>
        <c:minorTickMark val="none"/>
        <c:tickLblPos val="nextTo"/>
        <c:txPr>
          <a:bodyPr/>
          <a:lstStyle/>
          <a:p>
            <a:pPr>
              <a:defRPr sz="1700" b="1"/>
            </a:pPr>
            <a:endParaRPr lang="en-US"/>
          </a:p>
        </c:txPr>
        <c:crossAx val="188300672"/>
        <c:crosses val="autoZero"/>
        <c:auto val="1"/>
        <c:lblAlgn val="ctr"/>
        <c:lblOffset val="100"/>
        <c:noMultiLvlLbl val="0"/>
      </c:catAx>
      <c:valAx>
        <c:axId val="188300672"/>
        <c:scaling>
          <c:orientation val="minMax"/>
        </c:scaling>
        <c:delete val="1"/>
        <c:axPos val="l"/>
        <c:numFmt formatCode="&quot;$&quot;#,##0_);[Red]\(&quot;$&quot;#,##0\)" sourceLinked="1"/>
        <c:majorTickMark val="out"/>
        <c:minorTickMark val="none"/>
        <c:tickLblPos val="nextTo"/>
        <c:crossAx val="188298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1155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bpp.org/cms/index.cfm?fa=view&amp;id=3860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8898205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309360"/>
            <a:ext cx="8321040" cy="548640"/>
          </a:xfrm>
        </p:spPr>
        <p:txBody>
          <a:bodyPr/>
          <a:lstStyle/>
          <a:p>
            <a:r>
              <a:rPr lang="en-US" dirty="0"/>
              <a:t>SOURCE: Economic Policy Institute/Center on Budget and Policy Priorities analysis of U.S. Census Bureau Data. Income is </a:t>
            </a:r>
            <a:r>
              <a:rPr lang="en-US" dirty="0" smtClean="0"/>
              <a:t>post-federal</a:t>
            </a:r>
            <a:r>
              <a:rPr lang="en-US" dirty="0" smtClean="0">
                <a:solidFill>
                  <a:schemeClr val="accent4"/>
                </a:solidFill>
              </a:rPr>
              <a:t>. </a:t>
            </a:r>
            <a:r>
              <a:rPr lang="en-US" dirty="0"/>
              <a:t>tax and includes the value of the </a:t>
            </a:r>
            <a:r>
              <a:rPr lang="en-US" dirty="0" err="1"/>
              <a:t>EITC</a:t>
            </a:r>
            <a:r>
              <a:rPr lang="en-US" dirty="0"/>
              <a:t>, food stamps, and housing subsidies. Income is adjusted for inflation (to 2009 dollars) and for household size. Pulling Apart, A State-by-State Analysis of Income Trends, November 15, 2012, </a:t>
            </a:r>
            <a:r>
              <a:rPr lang="en-US" dirty="0">
                <a:solidFill>
                  <a:schemeClr val="accent3"/>
                </a:solidFill>
                <a:hlinkClick r:id="rId3"/>
              </a:rPr>
              <a:t>http://www.cbpp.org/cms/index.cfm?fa=view&amp;id=3860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Gaps Between Average Income of the Richest and Poorest Households in the United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44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Gaps Between Average Income of the Richest and Poorest Households in the United States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Gaps Between Average Income of the Richest and Poorest Households in the United States</dc:title>
  <dc:creator>Jamie Firth</dc:creator>
  <cp:lastModifiedBy>Jamie Firth</cp:lastModifiedBy>
  <cp:revision>1</cp:revision>
  <dcterms:created xsi:type="dcterms:W3CDTF">2013-03-15T22:23:18Z</dcterms:created>
  <dcterms:modified xsi:type="dcterms:W3CDTF">2013-03-15T22:23:21Z</dcterms:modified>
</cp:coreProperties>
</file>