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96" y="-7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3.4371639518183589E-2"/>
          <c:y val="0.22222222222222221"/>
          <c:w val="0.93698532754999675"/>
          <c:h val="0.69444444444444442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KEEP Medicaid As Is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tx1"/>
              </a:solidFill>
            </a:ln>
          </c:spPr>
          <c:invertIfNegative val="0"/>
          <c:dPt>
            <c:idx val="0"/>
            <c:invertIfNegative val="0"/>
            <c:bubble3D val="0"/>
          </c:dPt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Sheet1!$B$2</c:f>
              <c:numCache>
                <c:formatCode>0%</c:formatCode>
                <c:ptCount val="1"/>
                <c:pt idx="0">
                  <c:v>0.42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EXPAND Medicaid</c:v>
                </c:pt>
              </c:strCache>
            </c:strRef>
          </c:tx>
          <c:spPr>
            <a:solidFill>
              <a:srgbClr val="E05C26"/>
            </a:solidFill>
            <a:ln>
              <a:solidFill>
                <a:schemeClr val="tx1"/>
              </a:solidFill>
            </a:ln>
          </c:spPr>
          <c:invertIfNegative val="0"/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Sheet1!$C$2</c:f>
              <c:numCache>
                <c:formatCode>0%</c:formatCode>
                <c:ptCount val="1"/>
                <c:pt idx="0">
                  <c:v>0.52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5"/>
        <c:overlap val="100"/>
        <c:axId val="168164736"/>
        <c:axId val="168166528"/>
      </c:barChart>
      <c:catAx>
        <c:axId val="168164736"/>
        <c:scaling>
          <c:orientation val="minMax"/>
        </c:scaling>
        <c:delete val="1"/>
        <c:axPos val="l"/>
        <c:majorTickMark val="out"/>
        <c:minorTickMark val="none"/>
        <c:tickLblPos val="nextTo"/>
        <c:crossAx val="168166528"/>
        <c:crosses val="autoZero"/>
        <c:auto val="1"/>
        <c:lblAlgn val="ctr"/>
        <c:lblOffset val="100"/>
        <c:noMultiLvlLbl val="0"/>
      </c:catAx>
      <c:valAx>
        <c:axId val="168166528"/>
        <c:scaling>
          <c:orientation val="minMax"/>
        </c:scaling>
        <c:delete val="1"/>
        <c:axPos val="b"/>
        <c:numFmt formatCode="0%" sourceLinked="1"/>
        <c:majorTickMark val="out"/>
        <c:minorTickMark val="none"/>
        <c:tickLblPos val="nextTo"/>
        <c:crossAx val="168164736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11758686732727575"/>
          <c:y val="2.7777777777777776E-2"/>
          <c:w val="0.77055464639612004"/>
          <c:h val="0.2952209098862642"/>
        </c:manualLayout>
      </c:layout>
      <c:overlay val="1"/>
    </c:legend>
    <c:plotVisOnly val="1"/>
    <c:dispBlanksAs val="gap"/>
    <c:showDLblsOverMax val="0"/>
  </c:chart>
  <c:txPr>
    <a:bodyPr/>
    <a:lstStyle/>
    <a:p>
      <a:pPr>
        <a:defRPr sz="12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50824146981627294"/>
          <c:y val="9.1666666666666674E-2"/>
          <c:w val="0.47581650119821978"/>
          <c:h val="0.81685736548556431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Originally want to keep Medicaid as is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tx1"/>
              </a:solidFill>
            </a:ln>
          </c:spPr>
          <c:invertIfNegative val="0"/>
          <c:dLbls>
            <c:dLbl>
              <c:idx val="0"/>
              <c:spPr/>
              <c:txPr>
                <a:bodyPr/>
                <a:lstStyle/>
                <a:p>
                  <a:pPr>
                    <a:defRPr sz="120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</c:f>
              <c:strCache>
                <c:ptCount val="1"/>
                <c:pt idx="0">
                  <c:v>…this expansion may require your state to spend some more money on Medicaid in the future, even though the federal government would be picking up most of the cost 
</c:v>
                </c:pt>
              </c:strCache>
            </c:strRef>
          </c:cat>
          <c:val>
            <c:numRef>
              <c:f>Sheet1!$B$2</c:f>
              <c:numCache>
                <c:formatCode>0%</c:formatCode>
                <c:ptCount val="1"/>
                <c:pt idx="0">
                  <c:v>0.42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Now prefer to keep as is</c:v>
                </c:pt>
              </c:strCache>
            </c:strRef>
          </c:tx>
          <c:spPr>
            <a:solidFill>
              <a:schemeClr val="accent3"/>
            </a:solidFill>
            <a:ln>
              <a:solidFill>
                <a:schemeClr val="tx1"/>
              </a:solidFill>
            </a:ln>
          </c:spPr>
          <c:invertIfNegative val="0"/>
          <c:dLbls>
            <c:txPr>
              <a:bodyPr/>
              <a:lstStyle/>
              <a:p>
                <a:pPr>
                  <a:defRPr sz="120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</c:f>
              <c:strCache>
                <c:ptCount val="1"/>
                <c:pt idx="0">
                  <c:v>…this expansion may require your state to spend some more money on Medicaid in the future, even though the federal government would be picking up most of the cost 
</c:v>
                </c:pt>
              </c:strCache>
            </c:strRef>
          </c:cat>
          <c:val>
            <c:numRef>
              <c:f>Sheet1!$C$2</c:f>
              <c:numCache>
                <c:formatCode>0%</c:formatCode>
                <c:ptCount val="1"/>
                <c:pt idx="0">
                  <c:v>0.14000000000000001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Still want to expand Medicaid</c:v>
                </c:pt>
              </c:strCache>
            </c:strRef>
          </c:tx>
          <c:spPr>
            <a:solidFill>
              <a:srgbClr val="E05C26"/>
            </a:solidFill>
            <a:ln>
              <a:solidFill>
                <a:schemeClr val="tx1"/>
              </a:solidFill>
            </a:ln>
          </c:spPr>
          <c:invertIfNegative val="0"/>
          <c:dLbls>
            <c:txPr>
              <a:bodyPr/>
              <a:lstStyle/>
              <a:p>
                <a:pPr>
                  <a:defRPr sz="120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</c:f>
              <c:strCache>
                <c:ptCount val="1"/>
                <c:pt idx="0">
                  <c:v>…this expansion may require your state to spend some more money on Medicaid in the future, even though the federal government would be picking up most of the cost 
</c:v>
                </c:pt>
              </c:strCache>
            </c:strRef>
          </c:cat>
          <c:val>
            <c:numRef>
              <c:f>Sheet1!$D$2</c:f>
              <c:numCache>
                <c:formatCode>0%</c:formatCode>
                <c:ptCount val="1"/>
                <c:pt idx="0">
                  <c:v>0.37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5"/>
        <c:overlap val="100"/>
        <c:axId val="168701312"/>
        <c:axId val="168739968"/>
      </c:barChart>
      <c:catAx>
        <c:axId val="168701312"/>
        <c:scaling>
          <c:orientation val="maxMin"/>
        </c:scaling>
        <c:delete val="0"/>
        <c:axPos val="l"/>
        <c:majorTickMark val="none"/>
        <c:minorTickMark val="none"/>
        <c:tickLblPos val="low"/>
        <c:spPr>
          <a:ln>
            <a:noFill/>
          </a:ln>
        </c:spPr>
        <c:txPr>
          <a:bodyPr anchor="b" anchorCtr="1"/>
          <a:lstStyle/>
          <a:p>
            <a:pPr>
              <a:defRPr sz="1300"/>
            </a:pPr>
            <a:endParaRPr lang="en-US"/>
          </a:p>
        </c:txPr>
        <c:crossAx val="168739968"/>
        <c:crosses val="autoZero"/>
        <c:auto val="1"/>
        <c:lblAlgn val="ctr"/>
        <c:lblOffset val="100"/>
        <c:tickLblSkip val="1"/>
        <c:noMultiLvlLbl val="0"/>
      </c:catAx>
      <c:valAx>
        <c:axId val="168739968"/>
        <c:scaling>
          <c:orientation val="minMax"/>
        </c:scaling>
        <c:delete val="1"/>
        <c:axPos val="t"/>
        <c:numFmt formatCode="0%" sourceLinked="1"/>
        <c:majorTickMark val="out"/>
        <c:minorTickMark val="none"/>
        <c:tickLblPos val="nextTo"/>
        <c:crossAx val="16870131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896112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Meta Offc Pro"/>
                <a:cs typeface="Meta Offc Pro"/>
              </a:defRPr>
            </a:lvl1pPr>
            <a:lvl2pPr>
              <a:defRPr sz="1800" b="0" i="0">
                <a:solidFill>
                  <a:schemeClr val="tx1"/>
                </a:solidFill>
                <a:latin typeface="Meta Offc Pro"/>
                <a:cs typeface="Meta Offc Pro"/>
              </a:defRPr>
            </a:lvl2pPr>
            <a:lvl3pPr>
              <a:defRPr sz="1600" b="0" i="0">
                <a:solidFill>
                  <a:schemeClr val="tx1"/>
                </a:solidFill>
                <a:latin typeface="Meta Offc Pro"/>
                <a:cs typeface="Meta Offc Pro"/>
              </a:defRPr>
            </a:lvl3pPr>
            <a:lvl4pPr>
              <a:defRPr sz="1400" b="0" i="0">
                <a:solidFill>
                  <a:schemeClr val="tx1"/>
                </a:solidFill>
                <a:latin typeface="Meta Offc Pro"/>
                <a:cs typeface="Meta Offc Pro"/>
              </a:defRPr>
            </a:lvl4pPr>
            <a:lvl5pPr>
              <a:defRPr sz="1300" b="0" i="0">
                <a:solidFill>
                  <a:schemeClr val="tx1"/>
                </a:solidFill>
                <a:latin typeface="Meta Offc Pro"/>
                <a:cs typeface="Meta Offc Pro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Meta Offc Pro"/>
                <a:cs typeface="Meta Offc Pro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/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078686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443484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Meta Offc Pro"/>
                <a:cs typeface="Meta Offc Pro"/>
              </a:defRPr>
            </a:lvl1pPr>
            <a:lvl2pPr>
              <a:defRPr sz="1800" b="0" i="0">
                <a:solidFill>
                  <a:schemeClr val="tx1"/>
                </a:solidFill>
                <a:latin typeface="Meta Offc Pro"/>
                <a:cs typeface="Meta Offc Pro"/>
              </a:defRPr>
            </a:lvl2pPr>
            <a:lvl3pPr>
              <a:defRPr sz="1600" b="0" i="0">
                <a:solidFill>
                  <a:schemeClr val="tx1"/>
                </a:solidFill>
                <a:latin typeface="Meta Offc Pro"/>
                <a:cs typeface="Meta Offc Pro"/>
              </a:defRPr>
            </a:lvl3pPr>
            <a:lvl4pPr>
              <a:defRPr sz="1400" b="0" i="0">
                <a:solidFill>
                  <a:schemeClr val="tx1"/>
                </a:solidFill>
                <a:latin typeface="Meta Offc Pro"/>
                <a:cs typeface="Meta Offc Pro"/>
              </a:defRPr>
            </a:lvl4pPr>
            <a:lvl5pPr>
              <a:defRPr sz="1300" b="0" i="0">
                <a:solidFill>
                  <a:schemeClr val="tx1"/>
                </a:solidFill>
                <a:latin typeface="Meta Offc Pro"/>
                <a:cs typeface="Meta Offc Pro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Meta Offc Pro"/>
                <a:cs typeface="Meta Offc Pro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/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9" name="Content Placeholder 2"/>
          <p:cNvSpPr>
            <a:spLocks noGrp="1"/>
          </p:cNvSpPr>
          <p:nvPr>
            <p:ph idx="12"/>
          </p:nvPr>
        </p:nvSpPr>
        <p:spPr>
          <a:xfrm>
            <a:off x="4617720" y="1097280"/>
            <a:ext cx="443484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Meta Offc Pro"/>
                <a:cs typeface="Meta Offc Pro"/>
              </a:defRPr>
            </a:lvl1pPr>
            <a:lvl2pPr>
              <a:defRPr sz="1800" b="0" i="0">
                <a:solidFill>
                  <a:schemeClr val="tx1"/>
                </a:solidFill>
                <a:latin typeface="Meta Offc Pro"/>
                <a:cs typeface="Meta Offc Pro"/>
              </a:defRPr>
            </a:lvl2pPr>
            <a:lvl3pPr>
              <a:defRPr sz="1600" b="0" i="0">
                <a:solidFill>
                  <a:schemeClr val="tx1"/>
                </a:solidFill>
                <a:latin typeface="Meta Offc Pro"/>
                <a:cs typeface="Meta Offc Pro"/>
              </a:defRPr>
            </a:lvl3pPr>
            <a:lvl4pPr>
              <a:defRPr sz="1400" b="0" i="0">
                <a:solidFill>
                  <a:schemeClr val="tx1"/>
                </a:solidFill>
                <a:latin typeface="Meta Offc Pro"/>
                <a:cs typeface="Meta Offc Pro"/>
              </a:defRPr>
            </a:lvl4pPr>
            <a:lvl5pPr>
              <a:defRPr sz="1300" b="0" i="0">
                <a:solidFill>
                  <a:schemeClr val="tx1"/>
                </a:solidFill>
                <a:latin typeface="Meta Offc Pro"/>
                <a:cs typeface="Meta Offc Pro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5990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Meta Offc Pro"/>
                <a:cs typeface="Meta Offc Pro"/>
              </a:defRPr>
            </a:lvl1pPr>
            <a:lvl2pPr>
              <a:defRPr sz="1800" b="0" i="0">
                <a:solidFill>
                  <a:schemeClr val="tx1"/>
                </a:solidFill>
                <a:latin typeface="Meta Offc Pro"/>
                <a:cs typeface="Meta Offc Pro"/>
              </a:defRPr>
            </a:lvl2pPr>
            <a:lvl3pPr>
              <a:defRPr sz="1600" b="0" i="0">
                <a:solidFill>
                  <a:schemeClr val="tx1"/>
                </a:solidFill>
                <a:latin typeface="Meta Offc Pro"/>
                <a:cs typeface="Meta Offc Pro"/>
              </a:defRPr>
            </a:lvl3pPr>
            <a:lvl4pPr>
              <a:defRPr sz="1400" b="0" i="0">
                <a:solidFill>
                  <a:schemeClr val="tx1"/>
                </a:solidFill>
                <a:latin typeface="Meta Offc Pro"/>
                <a:cs typeface="Meta Offc Pro"/>
              </a:defRPr>
            </a:lvl4pPr>
            <a:lvl5pPr>
              <a:defRPr sz="1300" b="0" i="0">
                <a:solidFill>
                  <a:schemeClr val="tx1"/>
                </a:solidFill>
                <a:latin typeface="Meta Offc Pro"/>
                <a:cs typeface="Meta Offc Pro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Meta Offc Pro"/>
                <a:cs typeface="Meta Offc Pro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4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/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5" name="Content Placeholder 2"/>
          <p:cNvSpPr>
            <a:spLocks noGrp="1"/>
          </p:cNvSpPr>
          <p:nvPr>
            <p:ph idx="12"/>
          </p:nvPr>
        </p:nvSpPr>
        <p:spPr>
          <a:xfrm>
            <a:off x="310896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Meta Offc Pro"/>
                <a:cs typeface="Meta Offc Pro"/>
              </a:defRPr>
            </a:lvl1pPr>
            <a:lvl2pPr>
              <a:defRPr sz="1800" b="0" i="0">
                <a:solidFill>
                  <a:schemeClr val="tx1"/>
                </a:solidFill>
                <a:latin typeface="Meta Offc Pro"/>
                <a:cs typeface="Meta Offc Pro"/>
              </a:defRPr>
            </a:lvl2pPr>
            <a:lvl3pPr>
              <a:defRPr sz="1600" b="0" i="0">
                <a:solidFill>
                  <a:schemeClr val="tx1"/>
                </a:solidFill>
                <a:latin typeface="Meta Offc Pro"/>
                <a:cs typeface="Meta Offc Pro"/>
              </a:defRPr>
            </a:lvl3pPr>
            <a:lvl4pPr>
              <a:defRPr sz="1400" b="0" i="0">
                <a:solidFill>
                  <a:schemeClr val="tx1"/>
                </a:solidFill>
                <a:latin typeface="Meta Offc Pro"/>
                <a:cs typeface="Meta Offc Pro"/>
              </a:defRPr>
            </a:lvl4pPr>
            <a:lvl5pPr>
              <a:defRPr sz="1300" b="0" i="0">
                <a:solidFill>
                  <a:schemeClr val="tx1"/>
                </a:solidFill>
                <a:latin typeface="Meta Offc Pro"/>
                <a:cs typeface="Meta Offc Pro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3"/>
          </p:nvPr>
        </p:nvSpPr>
        <p:spPr>
          <a:xfrm>
            <a:off x="612648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Meta Offc Pro"/>
                <a:cs typeface="Meta Offc Pro"/>
              </a:defRPr>
            </a:lvl1pPr>
            <a:lvl2pPr>
              <a:defRPr sz="1800" b="0" i="0">
                <a:solidFill>
                  <a:schemeClr val="tx1"/>
                </a:solidFill>
                <a:latin typeface="Meta Offc Pro"/>
                <a:cs typeface="Meta Offc Pro"/>
              </a:defRPr>
            </a:lvl2pPr>
            <a:lvl3pPr>
              <a:defRPr sz="1600" b="0" i="0">
                <a:solidFill>
                  <a:schemeClr val="tx1"/>
                </a:solidFill>
                <a:latin typeface="Meta Offc Pro"/>
                <a:cs typeface="Meta Offc Pro"/>
              </a:defRPr>
            </a:lvl3pPr>
            <a:lvl4pPr>
              <a:defRPr sz="1400" b="0" i="0">
                <a:solidFill>
                  <a:schemeClr val="tx1"/>
                </a:solidFill>
                <a:latin typeface="Meta Offc Pro"/>
                <a:cs typeface="Meta Offc Pro"/>
              </a:defRPr>
            </a:lvl4pPr>
            <a:lvl5pPr>
              <a:defRPr sz="1300" b="0" i="0">
                <a:solidFill>
                  <a:schemeClr val="tx1"/>
                </a:solidFill>
                <a:latin typeface="Meta Offc Pro"/>
                <a:cs typeface="Meta Offc Pro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63415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Meta Offc Pro"/>
                <a:cs typeface="Meta Offc Pro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6" name="Tit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/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231233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503920" y="6217920"/>
            <a:ext cx="548640" cy="55143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41716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lang="en-US" sz="2600" b="1" i="0" dirty="0" smtClean="0">
          <a:solidFill>
            <a:srgbClr val="000000"/>
          </a:solidFill>
          <a:latin typeface="Meta Offc Pro"/>
          <a:ea typeface="+mj-ea"/>
          <a:cs typeface="Meta Offc Pro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ff.org/kaiserpolls/8405.cfm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525694"/>
              </p:ext>
            </p:extLst>
          </p:nvPr>
        </p:nvGraphicFramePr>
        <p:xfrm>
          <a:off x="2355056" y="1468755"/>
          <a:ext cx="4433888" cy="91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sz="1100" dirty="0" smtClean="0"/>
              <a:t>NOTE: </a:t>
            </a:r>
            <a:r>
              <a:rPr lang="en-US" sz="1100" dirty="0"/>
              <a:t>Some question wording abbreviated. See topline: </a:t>
            </a:r>
            <a:r>
              <a:rPr lang="en-US" sz="1100" dirty="0">
                <a:hlinkClick r:id="rId3"/>
              </a:rPr>
              <a:t>http://</a:t>
            </a:r>
            <a:r>
              <a:rPr lang="en-US" sz="1100" dirty="0" smtClean="0">
                <a:hlinkClick r:id="rId3"/>
              </a:rPr>
              <a:t>www.kff.org/kaiserpolls/8405.cfm</a:t>
            </a:r>
            <a:r>
              <a:rPr lang="en-US" sz="1100" dirty="0" smtClean="0"/>
              <a:t> </a:t>
            </a:r>
            <a:r>
              <a:rPr lang="en-US" sz="1100" dirty="0"/>
              <a:t>for full question wording. Other/Neither (vol.) and Don’t know/Refused answers not shown.</a:t>
            </a:r>
          </a:p>
          <a:p>
            <a:r>
              <a:rPr lang="en-US" sz="1100" dirty="0" smtClean="0"/>
              <a:t>SOURCE: </a:t>
            </a:r>
            <a:r>
              <a:rPr lang="en-US" sz="1100" dirty="0"/>
              <a:t>Kaiser Family Foundation/Robert Wood Johnson Foundation/Harvard School of Public Health, The Public’s Health Care Agenda for the 113th Congress (conducted January 3-9, 2013</a:t>
            </a:r>
            <a:r>
              <a:rPr lang="en-US" sz="1100" dirty="0" smtClean="0"/>
              <a:t>)</a:t>
            </a:r>
            <a:endParaRPr lang="en-US" sz="11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noFill/>
        </p:spPr>
        <p:txBody>
          <a:bodyPr anchor="ctr"/>
          <a:lstStyle/>
          <a:p>
            <a:pPr algn="l"/>
            <a:r>
              <a:rPr lang="en-US" dirty="0"/>
              <a:t>Fewer Want To Expand Medicaid After Hearing Their State Could Spend More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2"/>
          </p:nvPr>
        </p:nvSpPr>
        <p:spPr>
          <a:xfrm>
            <a:off x="91440" y="3352800"/>
            <a:ext cx="8976360" cy="381000"/>
          </a:xfrm>
        </p:spPr>
        <p:txBody>
          <a:bodyPr/>
          <a:lstStyle/>
          <a:p>
            <a:pPr marL="0" indent="0" algn="ctr">
              <a:buNone/>
            </a:pPr>
            <a:r>
              <a:rPr lang="en-US" sz="1300" u="sng" dirty="0"/>
              <a:t>Results for total after those who want to expand Medicaid heard follow-up argument:</a:t>
            </a:r>
          </a:p>
          <a:p>
            <a:pPr marL="0" indent="0">
              <a:buNone/>
            </a:pPr>
            <a:endParaRPr lang="en-US" sz="1300" u="sng" dirty="0"/>
          </a:p>
        </p:txBody>
      </p:sp>
      <p:sp>
        <p:nvSpPr>
          <p:cNvPr id="6" name="Text Placeholder 3"/>
          <p:cNvSpPr txBox="1">
            <a:spLocks/>
          </p:cNvSpPr>
          <p:nvPr/>
        </p:nvSpPr>
        <p:spPr>
          <a:xfrm>
            <a:off x="91440" y="1097280"/>
            <a:ext cx="8991600" cy="777240"/>
          </a:xfrm>
          <a:prstGeom prst="rect">
            <a:avLst/>
          </a:prstGeom>
        </p:spPr>
        <p:txBody>
          <a:bodyPr anchor="t" anchorCtr="0"/>
          <a:lstStyle>
            <a:lvl1pPr marL="0" indent="0" algn="l" rtl="0" eaLnBrk="1" fontAlgn="base" hangingPunct="1">
              <a:spcBef>
                <a:spcPts val="0"/>
              </a:spcBef>
              <a:spcAft>
                <a:spcPct val="0"/>
              </a:spcAft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Meta Offc Pro"/>
                <a:ea typeface="+mn-ea"/>
                <a:cs typeface="Meta Offc Pro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r>
              <a:rPr lang="en-US" dirty="0"/>
              <a:t>The health care law expands Medicaid to provide health insurance to more low-income uninsured adults. The Supreme Court ruled that states may choose whether or not to participate in this expansion. What do you think your state should do?</a:t>
            </a:r>
          </a:p>
        </p:txBody>
      </p:sp>
      <p:sp>
        <p:nvSpPr>
          <p:cNvPr id="9" name="Text Placeholder 3"/>
          <p:cNvSpPr txBox="1">
            <a:spLocks/>
          </p:cNvSpPr>
          <p:nvPr/>
        </p:nvSpPr>
        <p:spPr>
          <a:xfrm>
            <a:off x="91440" y="2514600"/>
            <a:ext cx="8991600" cy="777240"/>
          </a:xfrm>
          <a:prstGeom prst="rect">
            <a:avLst/>
          </a:prstGeom>
        </p:spPr>
        <p:txBody>
          <a:bodyPr anchor="t" anchorCtr="0"/>
          <a:lstStyle>
            <a:lvl1pPr marL="0" indent="0" algn="l" rtl="0" eaLnBrk="1" fontAlgn="base" hangingPunct="1">
              <a:spcBef>
                <a:spcPts val="0"/>
              </a:spcBef>
              <a:spcAft>
                <a:spcPct val="0"/>
              </a:spcAft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Meta Offc Pro"/>
                <a:ea typeface="+mn-ea"/>
                <a:cs typeface="Meta Offc Pro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algn="ctr"/>
            <a:r>
              <a:rPr lang="en-US" sz="1400" dirty="0"/>
              <a:t>ASKED OF THOSE WHO WANT TO EXPAND MEDICAID:</a:t>
            </a:r>
          </a:p>
          <a:p>
            <a:r>
              <a:rPr lang="en-US" sz="1400" dirty="0"/>
              <a:t>What if you heard that…? Would you still prefer to expand Medicaid to cover more low-income uninsured people in your state, or would you now prefer to keep Medicaid as it is today?</a:t>
            </a:r>
          </a:p>
        </p:txBody>
      </p:sp>
      <p:graphicFrame>
        <p:nvGraphicFramePr>
          <p:cNvPr id="10" name="Chart 9"/>
          <p:cNvGraphicFramePr/>
          <p:nvPr>
            <p:extLst>
              <p:ext uri="{D42A27DB-BD31-4B8C-83A1-F6EECF244321}">
                <p14:modId xmlns:p14="http://schemas.microsoft.com/office/powerpoint/2010/main" val="3844801606"/>
              </p:ext>
            </p:extLst>
          </p:nvPr>
        </p:nvGraphicFramePr>
        <p:xfrm>
          <a:off x="205740" y="4191000"/>
          <a:ext cx="8763000" cy="1554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1" name="Content Placeholder 4"/>
          <p:cNvSpPr txBox="1">
            <a:spLocks/>
          </p:cNvSpPr>
          <p:nvPr/>
        </p:nvSpPr>
        <p:spPr>
          <a:xfrm>
            <a:off x="4572000" y="3886200"/>
            <a:ext cx="1371600" cy="685800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000" b="0" i="0">
                <a:solidFill>
                  <a:schemeClr val="tx1"/>
                </a:solidFill>
                <a:latin typeface="Meta Offc Pro"/>
                <a:ea typeface="+mn-ea"/>
                <a:cs typeface="Meta Offc Pro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800" b="0" i="0">
                <a:solidFill>
                  <a:schemeClr val="tx1"/>
                </a:solidFill>
                <a:latin typeface="Meta Offc Pro"/>
                <a:cs typeface="Meta Offc Pro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600" b="0" i="0">
                <a:solidFill>
                  <a:schemeClr val="tx1"/>
                </a:solidFill>
                <a:latin typeface="Meta Offc Pro"/>
                <a:cs typeface="Meta Offc Pro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400" b="0" i="0">
                <a:solidFill>
                  <a:schemeClr val="tx1"/>
                </a:solidFill>
                <a:latin typeface="Meta Offc Pro"/>
                <a:cs typeface="Meta Offc Pro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300" b="0" i="0">
                <a:solidFill>
                  <a:schemeClr val="tx1"/>
                </a:solidFill>
                <a:latin typeface="Meta Offc Pro"/>
                <a:cs typeface="Meta Offc Pro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>
              <a:buFontTx/>
              <a:buNone/>
            </a:pPr>
            <a:r>
              <a:rPr lang="en-US" sz="1300" dirty="0" smtClean="0"/>
              <a:t>Originally wanted to keep Medicaid as is</a:t>
            </a:r>
            <a:endParaRPr lang="en-US" sz="1300" dirty="0"/>
          </a:p>
        </p:txBody>
      </p:sp>
      <p:sp>
        <p:nvSpPr>
          <p:cNvPr id="12" name="Content Placeholder 4"/>
          <p:cNvSpPr txBox="1">
            <a:spLocks/>
          </p:cNvSpPr>
          <p:nvPr/>
        </p:nvSpPr>
        <p:spPr>
          <a:xfrm>
            <a:off x="6400800" y="3886200"/>
            <a:ext cx="914400" cy="685800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000" b="0" i="0">
                <a:solidFill>
                  <a:schemeClr val="tx1"/>
                </a:solidFill>
                <a:latin typeface="Meta Offc Pro"/>
                <a:ea typeface="+mn-ea"/>
                <a:cs typeface="Meta Offc Pro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800" b="0" i="0">
                <a:solidFill>
                  <a:schemeClr val="tx1"/>
                </a:solidFill>
                <a:latin typeface="Meta Offc Pro"/>
                <a:cs typeface="Meta Offc Pro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600" b="0" i="0">
                <a:solidFill>
                  <a:schemeClr val="tx1"/>
                </a:solidFill>
                <a:latin typeface="Meta Offc Pro"/>
                <a:cs typeface="Meta Offc Pro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400" b="0" i="0">
                <a:solidFill>
                  <a:schemeClr val="tx1"/>
                </a:solidFill>
                <a:latin typeface="Meta Offc Pro"/>
                <a:cs typeface="Meta Offc Pro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300" b="0" i="0">
                <a:solidFill>
                  <a:schemeClr val="tx1"/>
                </a:solidFill>
                <a:latin typeface="Meta Offc Pro"/>
                <a:cs typeface="Meta Offc Pro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z="1300" dirty="0" smtClean="0"/>
              <a:t>Now prefer to keep as is</a:t>
            </a:r>
            <a:endParaRPr lang="en-US" sz="1300" dirty="0"/>
          </a:p>
        </p:txBody>
      </p:sp>
      <p:sp>
        <p:nvSpPr>
          <p:cNvPr id="13" name="Content Placeholder 4"/>
          <p:cNvSpPr txBox="1">
            <a:spLocks/>
          </p:cNvSpPr>
          <p:nvPr/>
        </p:nvSpPr>
        <p:spPr>
          <a:xfrm>
            <a:off x="7543800" y="3886200"/>
            <a:ext cx="1295400" cy="685800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000" b="0" i="0">
                <a:solidFill>
                  <a:schemeClr val="tx1"/>
                </a:solidFill>
                <a:latin typeface="Meta Offc Pro"/>
                <a:ea typeface="+mn-ea"/>
                <a:cs typeface="Meta Offc Pro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800" b="0" i="0">
                <a:solidFill>
                  <a:schemeClr val="tx1"/>
                </a:solidFill>
                <a:latin typeface="Meta Offc Pro"/>
                <a:cs typeface="Meta Offc Pro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600" b="0" i="0">
                <a:solidFill>
                  <a:schemeClr val="tx1"/>
                </a:solidFill>
                <a:latin typeface="Meta Offc Pro"/>
                <a:cs typeface="Meta Offc Pro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400" b="0" i="0">
                <a:solidFill>
                  <a:schemeClr val="tx1"/>
                </a:solidFill>
                <a:latin typeface="Meta Offc Pro"/>
                <a:cs typeface="Meta Offc Pro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300" b="0" i="0">
                <a:solidFill>
                  <a:schemeClr val="tx1"/>
                </a:solidFill>
                <a:latin typeface="Meta Offc Pro"/>
                <a:cs typeface="Meta Offc Pro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 algn="r">
              <a:buFontTx/>
              <a:buNone/>
            </a:pPr>
            <a:r>
              <a:rPr lang="en-US" sz="1300" dirty="0" smtClean="0"/>
              <a:t>Still want to expand Medicaid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2287917324"/>
      </p:ext>
    </p:extLst>
  </p:cSld>
  <p:clrMapOvr>
    <a:masterClrMapping/>
  </p:clrMapOvr>
</p:sld>
</file>

<file path=ppt/theme/theme1.xml><?xml version="1.0" encoding="utf-8"?>
<a:theme xmlns:a="http://schemas.openxmlformats.org/drawingml/2006/main" name="KFF Slide Template">
  <a:themeElements>
    <a:clrScheme name="Custom 2">
      <a:dk1>
        <a:srgbClr val="000000"/>
      </a:dk1>
      <a:lt1>
        <a:srgbClr val="FFFFFF"/>
      </a:lt1>
      <a:dk2>
        <a:srgbClr val="FF8811"/>
      </a:dk2>
      <a:lt2>
        <a:srgbClr val="E05C26"/>
      </a:lt2>
      <a:accent1>
        <a:srgbClr val="133559"/>
      </a:accent1>
      <a:accent2>
        <a:srgbClr val="025189"/>
      </a:accent2>
      <a:accent3>
        <a:srgbClr val="0072C0"/>
      </a:accent3>
      <a:accent4>
        <a:srgbClr val="31A3E3"/>
      </a:accent4>
      <a:accent5>
        <a:srgbClr val="7BC7ED"/>
      </a:accent5>
      <a:accent6>
        <a:srgbClr val="B0DDF4"/>
      </a:accent6>
      <a:hlink>
        <a:srgbClr val="ADA07A"/>
      </a:hlink>
      <a:folHlink>
        <a:srgbClr val="CDC6AF"/>
      </a:folHlink>
    </a:clrScheme>
    <a:fontScheme name="Meta Offc Pro">
      <a:majorFont>
        <a:latin typeface="Meta Offc Pro"/>
        <a:ea typeface=""/>
        <a:cs typeface=""/>
      </a:majorFont>
      <a:minorFont>
        <a:latin typeface="Meta Offc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12700" cmpd="sng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dirty="0" err="1" smtClean="0">
            <a:latin typeface="Meta Offc Pro"/>
            <a:cs typeface="Meta Offc Pro"/>
          </a:defRPr>
        </a:defPPr>
      </a:lstStyle>
    </a:tx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F7871B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E07A17"/>
        </a:accent6>
        <a:hlink>
          <a:srgbClr val="747894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465274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3F4968"/>
        </a:accent6>
        <a:hlink>
          <a:srgbClr val="F7871B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5">
        <a:dk1>
          <a:srgbClr val="000000"/>
        </a:dk1>
        <a:lt1>
          <a:srgbClr val="FFFFFF"/>
        </a:lt1>
        <a:dk2>
          <a:srgbClr val="000000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0000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6">
        <a:dk1>
          <a:srgbClr val="06244D"/>
        </a:dk1>
        <a:lt1>
          <a:srgbClr val="FFFFFF"/>
        </a:lt1>
        <a:dk2>
          <a:srgbClr val="06244D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41D4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191</Words>
  <Application>Microsoft Office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KFF Slide Template</vt:lpstr>
      <vt:lpstr>Fewer Want To Expand Medicaid After Hearing Their State Could Spend More</vt:lpstr>
    </vt:vector>
  </TitlesOfParts>
  <Company>Kaiser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Fewer Want To Expand Medicaid After Hearing Their State Could Spend More</dc:title>
  <dc:creator>SarahC</dc:creator>
  <cp:lastModifiedBy>SarahC</cp:lastModifiedBy>
  <cp:revision>1</cp:revision>
  <dcterms:created xsi:type="dcterms:W3CDTF">2013-02-14T21:07:59Z</dcterms:created>
  <dcterms:modified xsi:type="dcterms:W3CDTF">2013-02-14T21:08:00Z</dcterms:modified>
</cp:coreProperties>
</file>