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31467044649184"/>
          <c:y val="3.787878787878788E-2"/>
          <c:w val="0.52799433026222542"/>
          <c:h val="0.9406565656565656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1"/>
            <c:bubble3D val="0"/>
            <c:spPr>
              <a:solidFill>
                <a:schemeClr val="accent5"/>
              </a:solidFill>
              <a:ln>
                <a:solidFill>
                  <a:schemeClr val="accent1"/>
                </a:solidFill>
              </a:ln>
            </c:spPr>
          </c:dPt>
          <c:dPt>
            <c:idx val="2"/>
            <c:bubble3D val="0"/>
            <c:spPr>
              <a:solidFill>
                <a:schemeClr val="accent5"/>
              </a:solidFill>
              <a:ln>
                <a:solidFill>
                  <a:schemeClr val="accent1"/>
                </a:solidFill>
              </a:ln>
            </c:spPr>
          </c:dPt>
          <c:dPt>
            <c:idx val="3"/>
            <c:bubble3D val="0"/>
            <c:spPr>
              <a:solidFill>
                <a:schemeClr val="accent5"/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layout>
                <c:manualLayout>
                  <c:x val="0.24039264050179412"/>
                  <c:y val="-6.4316392269148176E-2"/>
                </c:manualLayout>
              </c:layout>
              <c:spPr/>
              <c:txPr>
                <a:bodyPr/>
                <a:lstStyle/>
                <a:p>
                  <a:pPr>
                    <a:defRPr sz="175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324877090576293"/>
                  <c:y val="0.1145444603515469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0.14325105889049483"/>
                  <c:y val="-0.1159224131074524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8490990362561872E-3"/>
                  <c:y val="-4.772727272727273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75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Other Expenditures</c:v>
                </c:pt>
                <c:pt idx="1">
                  <c:v>Blacks</c:v>
                </c:pt>
                <c:pt idx="2">
                  <c:v>Hispanics</c:v>
                </c:pt>
                <c:pt idx="3">
                  <c:v>Asians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520</c:v>
                </c:pt>
                <c:pt idx="1">
                  <c:v>136</c:v>
                </c:pt>
                <c:pt idx="2">
                  <c:v>82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1670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885684"/>
              </p:ext>
            </p:extLst>
          </p:nvPr>
        </p:nvGraphicFramePr>
        <p:xfrm>
          <a:off x="0" y="7620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309360"/>
            <a:ext cx="8321040" cy="548640"/>
          </a:xfrm>
        </p:spPr>
        <p:txBody>
          <a:bodyPr/>
          <a:lstStyle/>
          <a:p>
            <a:r>
              <a:rPr lang="en-US" dirty="0"/>
              <a:t>SOURCE: </a:t>
            </a:r>
            <a:r>
              <a:rPr lang="en-US" dirty="0" err="1"/>
              <a:t>LaVeist</a:t>
            </a:r>
            <a:r>
              <a:rPr lang="en-US" dirty="0"/>
              <a:t>, T., Gaskin, D., and P. Richard, “The Economic Burden of Health Inequalities in the United States,” Joint Center for Political and Economic Studies, September 2009,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Excess Medical Expenditures Due to Health Inequities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86600" y="3036213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Meta Offc Pro"/>
                <a:cs typeface="Meta Offc Pro"/>
              </a:rPr>
              <a:t>Excess Expenditures Due to Inequities</a:t>
            </a:r>
          </a:p>
          <a:p>
            <a:pPr algn="ctr"/>
            <a:r>
              <a:rPr lang="en-US" b="1" dirty="0" smtClean="0">
                <a:latin typeface="Meta Offc Pro"/>
                <a:cs typeface="Meta Offc Pro"/>
              </a:rPr>
              <a:t>31%</a:t>
            </a:r>
          </a:p>
        </p:txBody>
      </p:sp>
      <p:sp>
        <p:nvSpPr>
          <p:cNvPr id="9" name="Right Brace 8"/>
          <p:cNvSpPr/>
          <p:nvPr/>
        </p:nvSpPr>
        <p:spPr>
          <a:xfrm>
            <a:off x="6705600" y="1600200"/>
            <a:ext cx="381000" cy="3429000"/>
          </a:xfrm>
          <a:prstGeom prst="rightBrace">
            <a:avLst>
              <a:gd name="adj1" fmla="val 147669"/>
              <a:gd name="adj2" fmla="val 49223"/>
            </a:avLst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219200" y="5889535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Total Expenditures 2003-2006 = $749 Billion</a:t>
            </a:r>
            <a:endParaRPr lang="en-US" sz="2000" b="1" dirty="0" smtClean="0">
              <a:latin typeface="Meta Offc Pro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423026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Excess Medical Expenditures Due to Health Inequities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Excess Medical Expenditures Due to Health Inequities</dc:title>
  <dc:creator>Jamie Firth</dc:creator>
  <cp:lastModifiedBy>Jamie Firth</cp:lastModifiedBy>
  <cp:revision>1</cp:revision>
  <dcterms:created xsi:type="dcterms:W3CDTF">2013-03-15T22:20:32Z</dcterms:created>
  <dcterms:modified xsi:type="dcterms:W3CDTF">2013-03-15T22:20:35Z</dcterms:modified>
</cp:coreProperties>
</file>