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6" d="100"/>
          <a:sy n="76" d="100"/>
        </p:scale>
        <p:origin x="-96" y="-72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Yes</c:v>
                </c:pt>
              </c:strCache>
            </c:strRef>
          </c:tx>
          <c:spPr>
            <a:solidFill>
              <a:schemeClr val="accent1"/>
            </a:solidFill>
            <a:ln>
              <a:solidFill>
                <a:schemeClr val="tx1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sz="1400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Sheet1!$A$2:$A$4</c:f>
              <c:strCache>
                <c:ptCount val="3"/>
                <c:pt idx="0">
                  <c:v>65+</c:v>
                </c:pt>
                <c:pt idx="1">
                  <c:v>18-64</c:v>
                </c:pt>
                <c:pt idx="2">
                  <c:v>Total</c:v>
                </c:pt>
              </c:strCache>
            </c:strRef>
          </c:cat>
          <c:val>
            <c:numRef>
              <c:f>Sheet1!$B$2:$B$4</c:f>
              <c:numCache>
                <c:formatCode>0%</c:formatCode>
                <c:ptCount val="3"/>
                <c:pt idx="0">
                  <c:v>0.25</c:v>
                </c:pt>
                <c:pt idx="1">
                  <c:v>0.19</c:v>
                </c:pt>
                <c:pt idx="2">
                  <c:v>0.2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No</c:v>
                </c:pt>
              </c:strCache>
            </c:strRef>
          </c:tx>
          <c:spPr>
            <a:solidFill>
              <a:srgbClr val="E05C26"/>
            </a:solidFill>
            <a:ln>
              <a:solidFill>
                <a:schemeClr val="tx1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sz="1400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Sheet1!$A$2:$A$4</c:f>
              <c:strCache>
                <c:ptCount val="3"/>
                <c:pt idx="0">
                  <c:v>65+</c:v>
                </c:pt>
                <c:pt idx="1">
                  <c:v>18-64</c:v>
                </c:pt>
                <c:pt idx="2">
                  <c:v>Total</c:v>
                </c:pt>
              </c:strCache>
            </c:strRef>
          </c:cat>
          <c:val>
            <c:numRef>
              <c:f>Sheet1!$C$2:$C$4</c:f>
              <c:numCache>
                <c:formatCode>0%</c:formatCode>
                <c:ptCount val="3"/>
                <c:pt idx="0">
                  <c:v>0.38</c:v>
                </c:pt>
                <c:pt idx="1">
                  <c:v>0.36</c:v>
                </c:pt>
                <c:pt idx="2">
                  <c:v>0.36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Don't know/Refused</c:v>
                </c:pt>
              </c:strCache>
            </c:strRef>
          </c:tx>
          <c:spPr>
            <a:solidFill>
              <a:schemeClr val="bg1">
                <a:lumMod val="65000"/>
              </a:schemeClr>
            </a:solidFill>
            <a:ln>
              <a:solidFill>
                <a:schemeClr val="tx1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sz="14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Sheet1!$A$2:$A$4</c:f>
              <c:strCache>
                <c:ptCount val="3"/>
                <c:pt idx="0">
                  <c:v>65+</c:v>
                </c:pt>
                <c:pt idx="1">
                  <c:v>18-64</c:v>
                </c:pt>
                <c:pt idx="2">
                  <c:v>Total</c:v>
                </c:pt>
              </c:strCache>
            </c:strRef>
          </c:cat>
          <c:val>
            <c:numRef>
              <c:f>Sheet1!$D$2:$D$4</c:f>
              <c:numCache>
                <c:formatCode>0%</c:formatCode>
                <c:ptCount val="3"/>
                <c:pt idx="0">
                  <c:v>0.37</c:v>
                </c:pt>
                <c:pt idx="1">
                  <c:v>0.45</c:v>
                </c:pt>
                <c:pt idx="2">
                  <c:v>0.43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5"/>
        <c:overlap val="100"/>
        <c:axId val="168193408"/>
        <c:axId val="168195200"/>
      </c:barChart>
      <c:catAx>
        <c:axId val="168193408"/>
        <c:scaling>
          <c:orientation val="minMax"/>
        </c:scaling>
        <c:delete val="0"/>
        <c:axPos val="l"/>
        <c:majorTickMark val="none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400"/>
            </a:pPr>
            <a:endParaRPr lang="en-US"/>
          </a:p>
        </c:txPr>
        <c:crossAx val="168195200"/>
        <c:crosses val="autoZero"/>
        <c:auto val="1"/>
        <c:lblAlgn val="ctr"/>
        <c:lblOffset val="0"/>
        <c:noMultiLvlLbl val="0"/>
      </c:catAx>
      <c:valAx>
        <c:axId val="168195200"/>
        <c:scaling>
          <c:orientation val="minMax"/>
          <c:max val="1"/>
        </c:scaling>
        <c:delete val="1"/>
        <c:axPos val="b"/>
        <c:numFmt formatCode="0%" sourceLinked="1"/>
        <c:majorTickMark val="none"/>
        <c:minorTickMark val="none"/>
        <c:tickLblPos val="none"/>
        <c:crossAx val="168193408"/>
        <c:crosses val="autoZero"/>
        <c:crossBetween val="between"/>
        <c:majorUnit val="0.2"/>
      </c:valAx>
      <c:spPr>
        <a:noFill/>
        <a:ln w="25400">
          <a:noFill/>
        </a:ln>
      </c:spPr>
    </c:plotArea>
    <c:legend>
      <c:legendPos val="t"/>
      <c:layout/>
      <c:overlay val="0"/>
      <c:txPr>
        <a:bodyPr/>
        <a:lstStyle/>
        <a:p>
          <a:pPr>
            <a:defRPr sz="14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CE1215-3D97-49A6-A2E0-7C7D7842A584}" type="datetimeFigureOut">
              <a:rPr lang="en-US" smtClean="0"/>
              <a:t>2/14/2013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8068A4-0D00-4ECD-A1FC-49A677F5FA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10242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24840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896112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0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078686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8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9" name="Content Placeholder 2"/>
          <p:cNvSpPr>
            <a:spLocks noGrp="1"/>
          </p:cNvSpPr>
          <p:nvPr>
            <p:ph idx="12"/>
          </p:nvPr>
        </p:nvSpPr>
        <p:spPr>
          <a:xfrm>
            <a:off x="461772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95990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4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310896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3"/>
          </p:nvPr>
        </p:nvSpPr>
        <p:spPr>
          <a:xfrm>
            <a:off x="612648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63415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6" name="Tit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231233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503920" y="6217920"/>
            <a:ext cx="548640" cy="55143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441716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</p:sldLayoutIdLst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lang="en-US" sz="2600" b="1" i="0" dirty="0" smtClean="0">
          <a:solidFill>
            <a:srgbClr val="000000"/>
          </a:solidFill>
          <a:latin typeface="Meta Offc Pro"/>
          <a:ea typeface="+mj-ea"/>
          <a:cs typeface="Meta Offc Pro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80124607"/>
              </p:ext>
            </p:extLst>
          </p:nvPr>
        </p:nvGraphicFramePr>
        <p:xfrm>
          <a:off x="1249680" y="1828800"/>
          <a:ext cx="6675120" cy="43891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sz="1100" dirty="0" smtClean="0">
                <a:solidFill>
                  <a:prstClr val="black"/>
                </a:solidFill>
              </a:rPr>
              <a:t>SOURCE: </a:t>
            </a:r>
            <a:r>
              <a:rPr lang="en-US" sz="1100" dirty="0">
                <a:solidFill>
                  <a:prstClr val="black"/>
                </a:solidFill>
              </a:rPr>
              <a:t>Kaiser Family Foundation/Robert Wood Johnson Foundation/Harvard School of Public Health, The Public’s Health Care Agenda for the 113th Congress (conducted January 3-9, 2013)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pPr algn="l"/>
            <a:r>
              <a:rPr lang="en-US" dirty="0"/>
              <a:t>Even Among Seniors, Relatively Few Aware That Wealthier Seniors Pay Higher Medicare Premiums</a:t>
            </a:r>
          </a:p>
        </p:txBody>
      </p:sp>
      <p:sp>
        <p:nvSpPr>
          <p:cNvPr id="7" name="Text Placeholder 3"/>
          <p:cNvSpPr txBox="1">
            <a:spLocks/>
          </p:cNvSpPr>
          <p:nvPr/>
        </p:nvSpPr>
        <p:spPr>
          <a:xfrm>
            <a:off x="91440" y="1097280"/>
            <a:ext cx="8991600" cy="1005840"/>
          </a:xfrm>
          <a:prstGeom prst="rect">
            <a:avLst/>
          </a:prstGeom>
        </p:spPr>
        <p:txBody>
          <a:bodyPr anchor="t" anchorCtr="0"/>
          <a:lstStyle>
            <a:lvl1pPr marL="0" indent="0" algn="l" rtl="0" eaLnBrk="1" fontAlgn="base" hangingPunct="1">
              <a:spcBef>
                <a:spcPts val="0"/>
              </a:spcBef>
              <a:spcAft>
                <a:spcPct val="0"/>
              </a:spcAft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ea typeface="+mn-ea"/>
                <a:cs typeface="Meta Offc Pro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r>
              <a:rPr lang="en-US" sz="1400" dirty="0"/>
              <a:t>As far as you know, do wealthier seniors currently pay higher premiums than other seniors for their Medicare coverage, or not?</a:t>
            </a:r>
          </a:p>
        </p:txBody>
      </p:sp>
    </p:spTree>
    <p:extLst>
      <p:ext uri="{BB962C8B-B14F-4D97-AF65-F5344CB8AC3E}">
        <p14:creationId xmlns:p14="http://schemas.microsoft.com/office/powerpoint/2010/main" val="42900035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theme/theme1.xml><?xml version="1.0" encoding="utf-8"?>
<a:theme xmlns:a="http://schemas.openxmlformats.org/drawingml/2006/main" name="KFF Slide Template">
  <a:themeElements>
    <a:clrScheme name="Custom 2">
      <a:dk1>
        <a:srgbClr val="000000"/>
      </a:dk1>
      <a:lt1>
        <a:srgbClr val="FFFFFF"/>
      </a:lt1>
      <a:dk2>
        <a:srgbClr val="FF8811"/>
      </a:dk2>
      <a:lt2>
        <a:srgbClr val="E05C26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ADA07A"/>
      </a:hlink>
      <a:folHlink>
        <a:srgbClr val="CDC6AF"/>
      </a:folHlink>
    </a:clrScheme>
    <a:fontScheme name="Meta Offc Pro">
      <a:majorFont>
        <a:latin typeface="Meta Offc Pro"/>
        <a:ea typeface=""/>
        <a:cs typeface=""/>
      </a:majorFont>
      <a:minorFont>
        <a:latin typeface="Meta Offc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12700" cmpd="sng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dirty="0" err="1" smtClean="0">
            <a:latin typeface="Meta Offc Pro"/>
            <a:cs typeface="Meta Offc Pro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F7871B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E07A17"/>
        </a:accent6>
        <a:hlink>
          <a:srgbClr val="747894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465274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3F4968"/>
        </a:accent6>
        <a:hlink>
          <a:srgbClr val="F7871B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0000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6244D"/>
        </a:dk1>
        <a:lt1>
          <a:srgbClr val="FFFFFF"/>
        </a:lt1>
        <a:dk2>
          <a:srgbClr val="06244D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41D4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67</Words>
  <Application>Microsoft Office PowerPoint</Application>
  <PresentationFormat>On-screen Show (4:3)</PresentationFormat>
  <Paragraphs>3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KFF Slide Template</vt:lpstr>
      <vt:lpstr>Even Among Seniors, Relatively Few Aware That Wealthier Seniors Pay Higher Medicare Premiums</vt:lpstr>
    </vt:vector>
  </TitlesOfParts>
  <Company>Kaiser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Even Among Seniors, Relatively Few Aware That Wealthier Seniors Pay Higher Medicare Premiums</dc:title>
  <dc:creator>SarahC</dc:creator>
  <cp:lastModifiedBy>SarahC</cp:lastModifiedBy>
  <cp:revision>1</cp:revision>
  <dcterms:created xsi:type="dcterms:W3CDTF">2013-02-14T21:07:56Z</dcterms:created>
  <dcterms:modified xsi:type="dcterms:W3CDTF">2013-02-14T21:07:57Z</dcterms:modified>
</cp:coreProperties>
</file>