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Total</a:t>
            </a:r>
            <a:r>
              <a:rPr lang="en-US" baseline="0" dirty="0" smtClean="0"/>
              <a:t> Nonelderly Population = 279 million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2034788414606069"/>
          <c:y val="0.1421561888097321"/>
          <c:w val="0.58790670902979236"/>
          <c:h val="0.6948248912915736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Employer-Sponsored Insurance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Without Health Reform
(56 Million Uninsured)</c:v>
                </c:pt>
                <c:pt idx="1">
                  <c:v>With Health Reform
(29 Million Uninsured)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0.57986111111111116</c:v>
                </c:pt>
                <c:pt idx="1">
                  <c:v>0.55749128919860624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Private Non-group/Other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Without Health Reform
(56 Million Uninsured)</c:v>
                </c:pt>
                <c:pt idx="1">
                  <c:v>With Health Reform
(29 Million Uninsured)</c:v>
                </c:pt>
              </c:strCache>
            </c:strRef>
          </c:cat>
          <c:val>
            <c:numRef>
              <c:f>Sheet1!$B$3:$C$3</c:f>
              <c:numCache>
                <c:formatCode>0%</c:formatCode>
                <c:ptCount val="2"/>
                <c:pt idx="0">
                  <c:v>9.7222222222222224E-2</c:v>
                </c:pt>
                <c:pt idx="1">
                  <c:v>0.08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Exchange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Without Health Reform
(56 Million Uninsured)</c:v>
                </c:pt>
                <c:pt idx="1">
                  <c:v>With Health Reform
(29 Million Uninsured)</c:v>
                </c:pt>
              </c:strCache>
            </c:strRef>
          </c:cat>
          <c:val>
            <c:numRef>
              <c:f>Sheet1!$B$4:$C$4</c:f>
              <c:numCache>
                <c:formatCode>0%</c:formatCode>
                <c:ptCount val="2"/>
                <c:pt idx="1">
                  <c:v>0.09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Medicaid/CHIP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Sheet1!$B$1:$C$1</c:f>
              <c:strCache>
                <c:ptCount val="2"/>
                <c:pt idx="0">
                  <c:v>Without Health Reform
(56 Million Uninsured)</c:v>
                </c:pt>
                <c:pt idx="1">
                  <c:v>With Health Reform
(29 Million Uninsured)</c:v>
                </c:pt>
              </c:strCache>
            </c:strRef>
          </c:cat>
          <c:val>
            <c:numRef>
              <c:f>Sheet1!$B$5:$C$5</c:f>
              <c:numCache>
                <c:formatCode>0%</c:formatCode>
                <c:ptCount val="2"/>
                <c:pt idx="0">
                  <c:v>0.125</c:v>
                </c:pt>
                <c:pt idx="1">
                  <c:v>0.16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Without Health Reform
(56 Million Uninsured)</c:v>
                </c:pt>
                <c:pt idx="1">
                  <c:v>With Health Reform
(29 Million Uninsured)</c:v>
                </c:pt>
              </c:strCache>
            </c:strRef>
          </c:cat>
          <c:val>
            <c:numRef>
              <c:f>Sheet1!$B$6:$C$6</c:f>
              <c:numCache>
                <c:formatCode>0%</c:formatCode>
                <c:ptCount val="2"/>
                <c:pt idx="0">
                  <c:v>0.19444444444444445</c:v>
                </c:pt>
                <c:pt idx="1">
                  <c:v>0.10104529616724739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9969024"/>
        <c:axId val="89970560"/>
      </c:barChart>
      <c:catAx>
        <c:axId val="899690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89970560"/>
        <c:crosses val="autoZero"/>
        <c:auto val="1"/>
        <c:lblAlgn val="ctr"/>
        <c:lblOffset val="100"/>
        <c:noMultiLvlLbl val="0"/>
      </c:catAx>
      <c:valAx>
        <c:axId val="8997056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9969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A4971-677C-49D6-B108-AECC4F6B4C1B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8777F-6E11-4A5A-8B34-789B544FD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19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1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dirty="0"/>
              <a:t>NOTE: This assumes that all states choose to expand Medicaid eligibility up to 138% FPL January 2014.</a:t>
            </a:r>
          </a:p>
          <a:p>
            <a:r>
              <a:rPr lang="en-US" altLang="en-US" dirty="0"/>
              <a:t>SOURCE:  Congressional Budget Office, </a:t>
            </a:r>
            <a:r>
              <a:rPr lang="en-US" altLang="en-US" dirty="0" smtClean="0"/>
              <a:t>February 2013. </a:t>
            </a:r>
            <a:r>
              <a:rPr lang="en-US" altLang="en-US" dirty="0"/>
              <a:t>Total may not equal 100% due to </a:t>
            </a:r>
            <a:r>
              <a:rPr lang="en-US" altLang="en-US" dirty="0" smtClean="0"/>
              <a:t>rounding</a:t>
            </a: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kern="1200" dirty="0">
                <a:latin typeface="+mj-lt"/>
                <a:cs typeface="Calibri" pitchFamily="34" charset="0"/>
                <a:sym typeface="Tahoma" charset="0"/>
              </a:rPr>
              <a:t>Estimated Health Insurance Coverage in </a:t>
            </a:r>
            <a:r>
              <a:rPr lang="en-US" sz="2800" kern="1200" dirty="0" smtClean="0">
                <a:latin typeface="+mj-lt"/>
                <a:cs typeface="Calibri" pitchFamily="34" charset="0"/>
                <a:sym typeface="Tahoma" charset="0"/>
              </a:rPr>
              <a:t>2017</a:t>
            </a:r>
            <a:endParaRPr lang="en-US" sz="2800" dirty="0">
              <a:latin typeface="+mj-lt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96221742"/>
              </p:ext>
            </p:extLst>
          </p:nvPr>
        </p:nvGraphicFramePr>
        <p:xfrm>
          <a:off x="304800" y="990600"/>
          <a:ext cx="8686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32429" y="1828800"/>
            <a:ext cx="1210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latin typeface="Meta Offc Pro"/>
                <a:cs typeface="Meta Offc Pro"/>
              </a:rPr>
              <a:t>Uninsured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1595" y="2362200"/>
            <a:ext cx="1681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latin typeface="Meta Offc Pro"/>
                <a:cs typeface="Meta Offc Pro"/>
              </a:rPr>
              <a:t>Medicaid/CHIP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2743200"/>
            <a:ext cx="1957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Meta Offc Pro"/>
                <a:cs typeface="Meta Offc Pro"/>
              </a:rPr>
              <a:t>Private </a:t>
            </a:r>
          </a:p>
          <a:p>
            <a:pPr algn="r"/>
            <a:r>
              <a:rPr lang="en-US" b="1" dirty="0" smtClean="0">
                <a:latin typeface="Meta Offc Pro"/>
                <a:cs typeface="Meta Offc Pro"/>
              </a:rPr>
              <a:t>Non-Group/Other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4335" y="3810000"/>
            <a:ext cx="1938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Meta Offc Pro"/>
                <a:cs typeface="Meta Offc Pro"/>
              </a:rPr>
              <a:t>Employer-sponsored Insurance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81790" y="1676400"/>
            <a:ext cx="1210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Meta Offc Pro"/>
                <a:cs typeface="Meta Offc Pro"/>
              </a:rPr>
              <a:t>Uninsured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81790" y="2133600"/>
            <a:ext cx="1681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Meta Offc Pro"/>
                <a:cs typeface="Meta Offc Pro"/>
              </a:rPr>
              <a:t>Medicaid/CHIP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81790" y="2895600"/>
            <a:ext cx="2719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Meta Offc Pro"/>
                <a:cs typeface="Meta Offc Pro"/>
              </a:rPr>
              <a:t>Private Non-Group / Other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81790" y="3810000"/>
            <a:ext cx="1938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Meta Offc Pro"/>
                <a:cs typeface="Meta Offc Pro"/>
              </a:rPr>
              <a:t>Employer-sponsored Insurance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81790" y="2590800"/>
            <a:ext cx="1957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Meta Offc Pro"/>
                <a:cs typeface="Meta Offc Pro"/>
              </a:rPr>
              <a:t>Exchange</a:t>
            </a:r>
          </a:p>
        </p:txBody>
      </p:sp>
    </p:spTree>
    <p:extLst>
      <p:ext uri="{BB962C8B-B14F-4D97-AF65-F5344CB8AC3E}">
        <p14:creationId xmlns:p14="http://schemas.microsoft.com/office/powerpoint/2010/main" val="23020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5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Estimated Health Insurance Coverage in 2017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Estimated Health Insurance Coverage in 2017</dc:title>
  <dc:creator>Evonne Young</dc:creator>
  <cp:lastModifiedBy>Evonne Young</cp:lastModifiedBy>
  <cp:revision>2</cp:revision>
  <dcterms:created xsi:type="dcterms:W3CDTF">2013-03-15T15:42:37Z</dcterms:created>
  <dcterms:modified xsi:type="dcterms:W3CDTF">2013-03-15T15:54:15Z</dcterms:modified>
</cp:coreProperties>
</file>