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710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dirty="0" smtClean="0"/>
              <a:t>Total</a:t>
            </a:r>
            <a:r>
              <a:rPr lang="en-US" baseline="0" dirty="0" smtClean="0"/>
              <a:t> Nonelderly Population = 275 million</a:t>
            </a:r>
            <a:endParaRPr lang="en-US" dirty="0"/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0.22034788414606069"/>
          <c:y val="0.1421561888097321"/>
          <c:w val="0.58790670902979236"/>
          <c:h val="0.75950152064325294"/>
        </c:manualLayout>
      </c:layout>
      <c:barChart>
        <c:barDir val="col"/>
        <c:grouping val="percentStack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Employer-Sponsored Insurance</c:v>
                </c:pt>
              </c:strCache>
            </c:strRef>
          </c:tx>
          <c:spPr>
            <a:solidFill>
              <a:schemeClr val="accent1"/>
            </a:solidFill>
            <a:ln>
              <a:solidFill>
                <a:schemeClr val="accent1"/>
              </a:solidFill>
            </a:ln>
          </c:spPr>
          <c:invertIfNegative val="0"/>
          <c:dLbls>
            <c:txPr>
              <a:bodyPr/>
              <a:lstStyle/>
              <a:p>
                <a:pPr>
                  <a:defRPr sz="1600" b="1"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Sheet1!$B$1:$C$1</c:f>
              <c:strCache>
                <c:ptCount val="2"/>
                <c:pt idx="0">
                  <c:v>Without Health Reform</c:v>
                </c:pt>
                <c:pt idx="1">
                  <c:v>With Health Reform</c:v>
                </c:pt>
              </c:strCache>
            </c:strRef>
          </c:cat>
          <c:val>
            <c:numRef>
              <c:f>Sheet1!$B$2:$C$2</c:f>
              <c:numCache>
                <c:formatCode>0%</c:formatCode>
                <c:ptCount val="2"/>
                <c:pt idx="0">
                  <c:v>0.59</c:v>
                </c:pt>
                <c:pt idx="1">
                  <c:v>0.56000000000000005</c:v>
                </c:pt>
              </c:numCache>
            </c:numRef>
          </c:val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Private Non-group/Other</c:v>
                </c:pt>
              </c:strCache>
            </c:strRef>
          </c:tx>
          <c:spPr>
            <a:solidFill>
              <a:schemeClr val="accent3"/>
            </a:solidFill>
            <a:ln>
              <a:solidFill>
                <a:schemeClr val="accent1"/>
              </a:solidFill>
            </a:ln>
          </c:spPr>
          <c:invertIfNegative val="0"/>
          <c:dLbls>
            <c:txPr>
              <a:bodyPr/>
              <a:lstStyle/>
              <a:p>
                <a:pPr>
                  <a:defRPr sz="1600" b="1"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Sheet1!$B$1:$C$1</c:f>
              <c:strCache>
                <c:ptCount val="2"/>
                <c:pt idx="0">
                  <c:v>Without Health Reform</c:v>
                </c:pt>
                <c:pt idx="1">
                  <c:v>With Health Reform</c:v>
                </c:pt>
              </c:strCache>
            </c:strRef>
          </c:cat>
          <c:val>
            <c:numRef>
              <c:f>Sheet1!$B$3:$C$3</c:f>
              <c:numCache>
                <c:formatCode>0%</c:formatCode>
                <c:ptCount val="2"/>
                <c:pt idx="0">
                  <c:v>0.1</c:v>
                </c:pt>
                <c:pt idx="1">
                  <c:v>0.17</c:v>
                </c:pt>
              </c:numCache>
            </c:numRef>
          </c:val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Medicaid/CHIP</c:v>
                </c:pt>
              </c:strCache>
            </c:strRef>
          </c:tx>
          <c:spPr>
            <a:solidFill>
              <a:schemeClr val="accent4"/>
            </a:solidFill>
            <a:ln>
              <a:solidFill>
                <a:schemeClr val="accent1"/>
              </a:solidFill>
            </a:ln>
          </c:spPr>
          <c:invertIfNegative val="0"/>
          <c:dLbls>
            <c:txPr>
              <a:bodyPr/>
              <a:lstStyle/>
              <a:p>
                <a:pPr>
                  <a:defRPr sz="1600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Sheet1!$B$1:$C$1</c:f>
              <c:strCache>
                <c:ptCount val="2"/>
                <c:pt idx="0">
                  <c:v>Without Health Reform</c:v>
                </c:pt>
                <c:pt idx="1">
                  <c:v>With Health Reform</c:v>
                </c:pt>
              </c:strCache>
            </c:strRef>
          </c:cat>
          <c:val>
            <c:numRef>
              <c:f>Sheet1!$B$4:$C$4</c:f>
              <c:numCache>
                <c:formatCode>0%</c:formatCode>
                <c:ptCount val="2"/>
                <c:pt idx="0">
                  <c:v>0.12</c:v>
                </c:pt>
                <c:pt idx="1">
                  <c:v>0.18</c:v>
                </c:pt>
              </c:numCache>
            </c:numRef>
          </c:val>
        </c:ser>
        <c:ser>
          <c:idx val="3"/>
          <c:order val="3"/>
          <c:tx>
            <c:strRef>
              <c:f>Sheet1!$A$5</c:f>
              <c:strCache>
                <c:ptCount val="1"/>
                <c:pt idx="0">
                  <c:v>Uninsured</c:v>
                </c:pt>
              </c:strCache>
            </c:strRef>
          </c:tx>
          <c:spPr>
            <a:solidFill>
              <a:schemeClr val="accent6"/>
            </a:solidFill>
            <a:ln>
              <a:solidFill>
                <a:schemeClr val="accent1"/>
              </a:solidFill>
            </a:ln>
          </c:spPr>
          <c:invertIfNegative val="0"/>
          <c:dLbls>
            <c:txPr>
              <a:bodyPr/>
              <a:lstStyle/>
              <a:p>
                <a:pPr>
                  <a:defRPr sz="1600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eparator>
</c:separator>
            <c:showLeaderLines val="0"/>
          </c:dLbls>
          <c:cat>
            <c:strRef>
              <c:f>Sheet1!$B$1:$C$1</c:f>
              <c:strCache>
                <c:ptCount val="2"/>
                <c:pt idx="0">
                  <c:v>Without Health Reform</c:v>
                </c:pt>
                <c:pt idx="1">
                  <c:v>With Health Reform</c:v>
                </c:pt>
              </c:strCache>
            </c:strRef>
          </c:cat>
          <c:val>
            <c:numRef>
              <c:f>Sheet1!$B$5:$C$5</c:f>
              <c:numCache>
                <c:formatCode>0%</c:formatCode>
                <c:ptCount val="2"/>
                <c:pt idx="0">
                  <c:v>0.2</c:v>
                </c:pt>
                <c:pt idx="1">
                  <c:v>0.09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100"/>
        <c:axId val="93259648"/>
        <c:axId val="93265920"/>
      </c:barChart>
      <c:catAx>
        <c:axId val="93259648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/>
          <a:lstStyle/>
          <a:p>
            <a:pPr>
              <a:defRPr b="1"/>
            </a:pPr>
            <a:endParaRPr lang="en-US"/>
          </a:p>
        </c:txPr>
        <c:crossAx val="93265920"/>
        <c:crosses val="autoZero"/>
        <c:auto val="1"/>
        <c:lblAlgn val="ctr"/>
        <c:lblOffset val="100"/>
        <c:noMultiLvlLbl val="0"/>
      </c:catAx>
      <c:valAx>
        <c:axId val="93265920"/>
        <c:scaling>
          <c:orientation val="minMax"/>
        </c:scaling>
        <c:delete val="1"/>
        <c:axPos val="l"/>
        <c:numFmt formatCode="0%" sourceLinked="1"/>
        <c:majorTickMark val="none"/>
        <c:minorTickMark val="none"/>
        <c:tickLblPos val="nextTo"/>
        <c:crossAx val="9325964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22C8ED2-32C2-4795-9D79-79480F1F392D}" type="datetimeFigureOut">
              <a:rPr lang="en-US" smtClean="0"/>
              <a:t>3/13/2013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600C7C-4925-4D28-B31B-19045B0F83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9579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E76084-7007-4F9A-9BF5-85CA96B02EE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06158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896112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cs typeface="Meta Offc Pro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0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1078686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443484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cs typeface="Meta Offc Pro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8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  <p:sp>
        <p:nvSpPr>
          <p:cNvPr id="19" name="Content Placeholder 2"/>
          <p:cNvSpPr>
            <a:spLocks noGrp="1"/>
          </p:cNvSpPr>
          <p:nvPr>
            <p:ph idx="12"/>
          </p:nvPr>
        </p:nvSpPr>
        <p:spPr>
          <a:xfrm>
            <a:off x="4617720" y="1097280"/>
            <a:ext cx="443484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95990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cs typeface="Meta Offc Pro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4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5" name="Content Placeholder 2"/>
          <p:cNvSpPr>
            <a:spLocks noGrp="1"/>
          </p:cNvSpPr>
          <p:nvPr>
            <p:ph idx="12"/>
          </p:nvPr>
        </p:nvSpPr>
        <p:spPr>
          <a:xfrm>
            <a:off x="310896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13"/>
          </p:nvPr>
        </p:nvSpPr>
        <p:spPr>
          <a:xfrm>
            <a:off x="612648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63415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cs typeface="Meta Offc Pro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6" name="Tit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3231233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503920" y="6217920"/>
            <a:ext cx="548640" cy="55143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4417165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lang="en-US" sz="2600" b="1" i="0" dirty="0" smtClean="0">
          <a:solidFill>
            <a:srgbClr val="000000"/>
          </a:solidFill>
          <a:latin typeface="Meta Offc Pro"/>
          <a:ea typeface="+mj-ea"/>
          <a:cs typeface="Meta Offc Pro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altLang="en-US" dirty="0"/>
              <a:t>NOTE: This assumes that all states choose to expand Medicaid eligibility up to 138% FPL January 2014.</a:t>
            </a:r>
          </a:p>
          <a:p>
            <a:r>
              <a:rPr lang="en-US" altLang="en-US" dirty="0"/>
              <a:t>SOURCE:  Congressional Budget Office, March 2012. Total may not equal 100% due to </a:t>
            </a:r>
            <a:r>
              <a:rPr lang="en-US" altLang="en-US" dirty="0" smtClean="0"/>
              <a:t>rounding</a:t>
            </a:r>
            <a:endParaRPr lang="en-US" alt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kern="1200" dirty="0">
                <a:latin typeface="+mj-lt"/>
                <a:cs typeface="Calibri" pitchFamily="34" charset="0"/>
                <a:sym typeface="Tahoma" charset="0"/>
              </a:rPr>
              <a:t>Estimated Health Insurance Coverage in 2016</a:t>
            </a:r>
            <a:endParaRPr lang="en-US" dirty="0">
              <a:latin typeface="+mj-lt"/>
            </a:endParaRPr>
          </a:p>
        </p:txBody>
      </p:sp>
      <p:graphicFrame>
        <p:nvGraphicFramePr>
          <p:cNvPr id="4" name="Chart 3"/>
          <p:cNvGraphicFramePr/>
          <p:nvPr>
            <p:extLst>
              <p:ext uri="{D42A27DB-BD31-4B8C-83A1-F6EECF244321}">
                <p14:modId xmlns:p14="http://schemas.microsoft.com/office/powerpoint/2010/main" val="536949528"/>
              </p:ext>
            </p:extLst>
          </p:nvPr>
        </p:nvGraphicFramePr>
        <p:xfrm>
          <a:off x="304800" y="990600"/>
          <a:ext cx="8686800" cy="48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432429" y="1828800"/>
            <a:ext cx="12107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 smtClean="0">
                <a:latin typeface="Meta Offc Pro"/>
                <a:cs typeface="Meta Offc Pro"/>
              </a:rPr>
              <a:t>Uninsured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961595" y="2362200"/>
            <a:ext cx="16816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 smtClean="0">
                <a:latin typeface="Meta Offc Pro"/>
                <a:cs typeface="Meta Offc Pro"/>
              </a:rPr>
              <a:t>Medicaid/CHIP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85800" y="2743200"/>
            <a:ext cx="195741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latin typeface="Meta Offc Pro"/>
                <a:cs typeface="Meta Offc Pro"/>
              </a:rPr>
              <a:t>Private </a:t>
            </a:r>
          </a:p>
          <a:p>
            <a:pPr algn="ctr"/>
            <a:r>
              <a:rPr lang="en-US" b="1" dirty="0" smtClean="0">
                <a:latin typeface="Meta Offc Pro"/>
                <a:cs typeface="Meta Offc Pro"/>
              </a:rPr>
              <a:t>Non-Group/Other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036192" y="3810000"/>
            <a:ext cx="193887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latin typeface="Meta Offc Pro"/>
                <a:cs typeface="Meta Offc Pro"/>
              </a:rPr>
              <a:t>Employer-sponsored Insurance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881790" y="1676400"/>
            <a:ext cx="12107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 smtClean="0">
                <a:latin typeface="Meta Offc Pro"/>
                <a:cs typeface="Meta Offc Pro"/>
              </a:rPr>
              <a:t>Uninsured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6881790" y="2133600"/>
            <a:ext cx="16816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 smtClean="0">
                <a:latin typeface="Meta Offc Pro"/>
                <a:cs typeface="Meta Offc Pro"/>
              </a:rPr>
              <a:t>Medicaid/CHIP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881790" y="2667000"/>
            <a:ext cx="195741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latin typeface="Meta Offc Pro"/>
                <a:cs typeface="Meta Offc Pro"/>
              </a:rPr>
              <a:t>Private </a:t>
            </a:r>
          </a:p>
          <a:p>
            <a:pPr algn="ctr"/>
            <a:r>
              <a:rPr lang="en-US" b="1" dirty="0" smtClean="0">
                <a:latin typeface="Meta Offc Pro"/>
                <a:cs typeface="Meta Offc Pro"/>
              </a:rPr>
              <a:t>Non-Group/Other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6553200" y="3810000"/>
            <a:ext cx="193887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latin typeface="Meta Offc Pro"/>
                <a:cs typeface="Meta Offc Pro"/>
              </a:rPr>
              <a:t>Employer-sponsored Insurance</a:t>
            </a:r>
          </a:p>
        </p:txBody>
      </p:sp>
    </p:spTree>
    <p:extLst>
      <p:ext uri="{BB962C8B-B14F-4D97-AF65-F5344CB8AC3E}">
        <p14:creationId xmlns:p14="http://schemas.microsoft.com/office/powerpoint/2010/main" val="953797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">
  <a:themeElements>
    <a:clrScheme name="Custom 2">
      <a:dk1>
        <a:srgbClr val="000000"/>
      </a:dk1>
      <a:lt1>
        <a:srgbClr val="FFFFFF"/>
      </a:lt1>
      <a:dk2>
        <a:srgbClr val="FF8811"/>
      </a:dk2>
      <a:lt2>
        <a:srgbClr val="FFD204"/>
      </a:lt2>
      <a:accent1>
        <a:srgbClr val="133559"/>
      </a:accent1>
      <a:accent2>
        <a:srgbClr val="025189"/>
      </a:accent2>
      <a:accent3>
        <a:srgbClr val="0072C0"/>
      </a:accent3>
      <a:accent4>
        <a:srgbClr val="31A3E3"/>
      </a:accent4>
      <a:accent5>
        <a:srgbClr val="7BC7ED"/>
      </a:accent5>
      <a:accent6>
        <a:srgbClr val="B0DDF4"/>
      </a:accent6>
      <a:hlink>
        <a:srgbClr val="0072C0"/>
      </a:hlink>
      <a:folHlink>
        <a:srgbClr val="31A3E3"/>
      </a:folHlink>
    </a:clrScheme>
    <a:fontScheme name="Meta Offc Pro">
      <a:majorFont>
        <a:latin typeface="Meta Offc Pro"/>
        <a:ea typeface=""/>
        <a:cs typeface=""/>
      </a:majorFont>
      <a:minorFont>
        <a:latin typeface="Meta Offc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12700" cmpd="sng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ctr">
          <a:defRPr dirty="0" err="1" smtClean="0">
            <a:latin typeface="Meta Offc Pro"/>
            <a:cs typeface="Meta Offc Pro"/>
          </a:defRPr>
        </a:defPPr>
      </a:lstStyle>
    </a:tx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F7871B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E07A17"/>
        </a:accent6>
        <a:hlink>
          <a:srgbClr val="747894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465274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3F4968"/>
        </a:accent6>
        <a:hlink>
          <a:srgbClr val="F7871B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5">
        <a:dk1>
          <a:srgbClr val="000000"/>
        </a:dk1>
        <a:lt1>
          <a:srgbClr val="FFFFFF"/>
        </a:lt1>
        <a:dk2>
          <a:srgbClr val="000000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0000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6">
        <a:dk1>
          <a:srgbClr val="06244D"/>
        </a:dk1>
        <a:lt1>
          <a:srgbClr val="FFFFFF"/>
        </a:lt1>
        <a:dk2>
          <a:srgbClr val="06244D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41D4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63</Words>
  <Application>Microsoft Office PowerPoint</Application>
  <PresentationFormat>On-screen Show (4:3)</PresentationFormat>
  <Paragraphs>15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blank</vt:lpstr>
      <vt:lpstr>Estimated Health Insurance Coverage in 2016</vt:lpstr>
    </vt:vector>
  </TitlesOfParts>
  <Company>Kaiser Family Foundation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Estimated Health Insurance Coverage in 2016</dc:title>
  <dc:creator>Evonne Young</dc:creator>
  <cp:lastModifiedBy>Sam Ross</cp:lastModifiedBy>
  <cp:revision>2</cp:revision>
  <dcterms:created xsi:type="dcterms:W3CDTF">2013-03-13T19:53:35Z</dcterms:created>
  <dcterms:modified xsi:type="dcterms:W3CDTF">2013-03-13T20:27:33Z</dcterms:modified>
</cp:coreProperties>
</file>