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05615658311622"/>
          <c:y val="0.19240038177046051"/>
          <c:w val="0.82517397823309935"/>
          <c:h val="0.7274972162570588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Medicaid Enrollment = 63 Million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2C0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7BC7ED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tx2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0.15983590474094067"/>
                  <c:y val="-0.1926212916567247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7362689359767317"/>
                  <c:y val="9.0207985365465732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6080379116477458"/>
                  <c:y val="0.16009444842122009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Adults</c:v>
                </c:pt>
                <c:pt idx="1">
                  <c:v>Children</c:v>
                </c:pt>
                <c:pt idx="2">
                  <c:v>Non-Dual Aged &amp; Disabled</c:v>
                </c:pt>
                <c:pt idx="3">
                  <c:v>Dual Eligibles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0.25900000000000001</c:v>
                </c:pt>
                <c:pt idx="1">
                  <c:v>0.49099999999999999</c:v>
                </c:pt>
                <c:pt idx="2">
                  <c:v>0.1</c:v>
                </c:pt>
                <c:pt idx="3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3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Total Dual Eligible</a:t>
            </a:r>
            <a:r>
              <a:rPr lang="en-US" baseline="0" dirty="0" smtClean="0"/>
              <a:t> Enrollment = </a:t>
            </a:r>
          </a:p>
          <a:p>
            <a:pPr>
              <a:defRPr/>
            </a:pPr>
            <a:r>
              <a:rPr lang="en-US" baseline="0" dirty="0" smtClean="0"/>
              <a:t>9 Million</a:t>
            </a:r>
            <a:endParaRPr lang="en-US" dirty="0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5.7286078783694754E-3"/>
          <c:y val="1.0101010101010102E-2"/>
          <c:w val="0.97994987242570686"/>
          <c:h val="0.883400540841485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 65+ 
Full Dual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b="1" dirty="0">
                        <a:solidFill>
                          <a:schemeClr val="bg1"/>
                        </a:solidFill>
                      </a:rPr>
                      <a:t>Age 65+ </a:t>
                    </a:r>
                    <a:r>
                      <a:rPr lang="en-US" sz="1600" b="1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en-US" sz="1600" b="1" smtClean="0">
                        <a:solidFill>
                          <a:schemeClr val="bg1"/>
                        </a:solidFill>
                      </a:rPr>
                      <a:t>60</a:t>
                    </a:r>
                    <a:r>
                      <a:rPr lang="en-US" sz="1600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bg1"/>
                        </a:solidFill>
                      </a:rPr>
                      <a:t>Full Dual </a:t>
                    </a:r>
                    <a:r>
                      <a:rPr lang="en-US" sz="1600" b="1">
                        <a:solidFill>
                          <a:schemeClr val="bg1"/>
                        </a:solidFill>
                      </a:rPr>
                      <a:t>76%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By Age</c:v>
                </c:pt>
                <c:pt idx="1">
                  <c:v>By Dual Status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</c:v>
                </c:pt>
                <c:pt idx="1">
                  <c:v>0.76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&lt;Age 65 
"Partial" Dual</c:v>
                </c:pt>
              </c:strCache>
            </c:strRef>
          </c:tx>
          <c:spPr>
            <a:solidFill>
              <a:schemeClr val="accent5"/>
            </a:soli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b="1"/>
                      <a:t>&lt;Age 65 
</a:t>
                    </a:r>
                    <a:r>
                      <a:rPr lang="en-US" sz="1600" b="1" smtClean="0"/>
                      <a:t>40</a:t>
                    </a:r>
                    <a:r>
                      <a:rPr lang="en-US" sz="1600" b="1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b="1" dirty="0" smtClean="0"/>
                      <a:t>"</a:t>
                    </a:r>
                    <a:r>
                      <a:rPr lang="en-US" sz="1600" b="1" dirty="0"/>
                      <a:t>Partial" </a:t>
                    </a:r>
                    <a:r>
                      <a:rPr lang="en-US" sz="1600" b="1" dirty="0" smtClean="0"/>
                      <a:t>Dual </a:t>
                    </a:r>
                    <a:r>
                      <a:rPr lang="en-US" sz="1600" b="1" dirty="0"/>
                      <a:t>24%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By Age</c:v>
                </c:pt>
                <c:pt idx="1">
                  <c:v>By Dual Status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0.4</c:v>
                </c:pt>
                <c:pt idx="1">
                  <c:v>0.24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376640"/>
        <c:axId val="45378176"/>
      </c:barChart>
      <c:catAx>
        <c:axId val="4537664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45378176"/>
        <c:crosses val="autoZero"/>
        <c:auto val="1"/>
        <c:lblAlgn val="ctr"/>
        <c:lblOffset val="100"/>
        <c:noMultiLvlLbl val="0"/>
      </c:catAx>
      <c:valAx>
        <c:axId val="4537817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5376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3E6B2-FFDB-4A75-8B4A-62EB98E993FC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C4822-4D8A-4F7A-92C4-8C50CE1DB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6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3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685418"/>
              </p:ext>
            </p:extLst>
          </p:nvPr>
        </p:nvGraphicFramePr>
        <p:xfrm>
          <a:off x="-228600" y="1066800"/>
          <a:ext cx="4433888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/>
              <a:t>Kaiser Commission on Medicaid and the Uninsured and Urban Institute estimates based on data  from FFY 2009 MSIS and CMS-64 reports, 2012. </a:t>
            </a:r>
            <a:r>
              <a:rPr lang="en-US" dirty="0">
                <a:solidFill>
                  <a:srgbClr val="000000"/>
                </a:solidFill>
              </a:rPr>
              <a:t>2008 MSIS data was used for PA, UT, and WI, because 2009 data were unavailable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of Dual Eligible Beneficiaries, FFY </a:t>
            </a:r>
            <a:r>
              <a:rPr lang="en-US" dirty="0" smtClean="0"/>
              <a:t>2009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91403578"/>
              </p:ext>
            </p:extLst>
          </p:nvPr>
        </p:nvGraphicFramePr>
        <p:xfrm>
          <a:off x="4343400" y="1066800"/>
          <a:ext cx="4800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3657600" y="1874520"/>
            <a:ext cx="1447800" cy="10668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0" y="4572000"/>
            <a:ext cx="1295400" cy="9906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84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31A3E3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Enrollment of Dual Eligible Beneficiaries, FFY 2009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Enrollment of Dual Eligible Beneficiaries, FFY 2009</dc:title>
  <dc:creator>Evonne Young</dc:creator>
  <cp:lastModifiedBy>Sam Ross</cp:lastModifiedBy>
  <cp:revision>2</cp:revision>
  <dcterms:created xsi:type="dcterms:W3CDTF">2013-03-13T19:53:53Z</dcterms:created>
  <dcterms:modified xsi:type="dcterms:W3CDTF">2013-03-13T20:27:25Z</dcterms:modified>
</cp:coreProperties>
</file>