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902187990693305E-2"/>
          <c:y val="2.5362648241738322E-2"/>
          <c:w val="0.84150513112884862"/>
          <c:h val="0.6456400742115072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Four or More Tiers</c:v>
                </c:pt>
              </c:strCache>
            </c:strRef>
          </c:tx>
          <c:spPr>
            <a:solidFill>
              <a:schemeClr val="accent1"/>
            </a:solidFill>
            <a:ln w="12943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7"/>
              <c:layout>
                <c:manualLayout>
                  <c:x val="5.822416302765648E-3"/>
                  <c:y val="-2.1662606775756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2012   </c:v>
                </c:pt>
                <c:pt idx="1">
                  <c:v>2011   </c:v>
                </c:pt>
                <c:pt idx="2">
                  <c:v>2010   </c:v>
                </c:pt>
                <c:pt idx="3">
                  <c:v>2009   </c:v>
                </c:pt>
                <c:pt idx="4">
                  <c:v>2008   </c:v>
                </c:pt>
                <c:pt idx="5">
                  <c:v>2007‡
</c:v>
                </c:pt>
                <c:pt idx="6">
                  <c:v>2006   </c:v>
                </c:pt>
                <c:pt idx="7">
                  <c:v>2005   </c:v>
                </c:pt>
                <c:pt idx="8">
                  <c:v>2004‡
</c:v>
                </c:pt>
                <c:pt idx="9">
                  <c:v>2003* </c:v>
                </c:pt>
                <c:pt idx="10">
                  <c:v>2002* </c:v>
                </c:pt>
                <c:pt idx="11">
                  <c:v>2001* </c:v>
                </c:pt>
                <c:pt idx="12">
                  <c:v>2000   </c:v>
                </c:pt>
              </c:strCache>
            </c:strRef>
          </c:cat>
          <c:val>
            <c:numRef>
              <c:f>Sheet1!$B$2:$N$2</c:f>
              <c:numCache>
                <c:formatCode>0%</c:formatCode>
                <c:ptCount val="13"/>
                <c:pt idx="0">
                  <c:v>0.14000000000000001</c:v>
                </c:pt>
                <c:pt idx="1">
                  <c:v>0.14000000000000001</c:v>
                </c:pt>
                <c:pt idx="2">
                  <c:v>0.13</c:v>
                </c:pt>
                <c:pt idx="3">
                  <c:v>0.11</c:v>
                </c:pt>
                <c:pt idx="4">
                  <c:v>7.0000000000000007E-2</c:v>
                </c:pt>
                <c:pt idx="5">
                  <c:v>7.0000000000000007E-2</c:v>
                </c:pt>
                <c:pt idx="6">
                  <c:v>0.05</c:v>
                </c:pt>
                <c:pt idx="7">
                  <c:v>0.04</c:v>
                </c:pt>
                <c:pt idx="8">
                  <c:v>0.03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Three Tiers</c:v>
                </c:pt>
              </c:strCache>
            </c:strRef>
          </c:tx>
          <c:spPr>
            <a:solidFill>
              <a:schemeClr val="accent2"/>
            </a:solidFill>
            <a:ln w="1294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885">
                <a:noFill/>
              </a:ln>
            </c:spPr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2012   </c:v>
                </c:pt>
                <c:pt idx="1">
                  <c:v>2011   </c:v>
                </c:pt>
                <c:pt idx="2">
                  <c:v>2010   </c:v>
                </c:pt>
                <c:pt idx="3">
                  <c:v>2009   </c:v>
                </c:pt>
                <c:pt idx="4">
                  <c:v>2008   </c:v>
                </c:pt>
                <c:pt idx="5">
                  <c:v>2007‡
</c:v>
                </c:pt>
                <c:pt idx="6">
                  <c:v>2006   </c:v>
                </c:pt>
                <c:pt idx="7">
                  <c:v>2005   </c:v>
                </c:pt>
                <c:pt idx="8">
                  <c:v>2004‡
</c:v>
                </c:pt>
                <c:pt idx="9">
                  <c:v>2003* </c:v>
                </c:pt>
                <c:pt idx="10">
                  <c:v>2002* </c:v>
                </c:pt>
                <c:pt idx="11">
                  <c:v>2001* </c:v>
                </c:pt>
                <c:pt idx="12">
                  <c:v>2000   </c:v>
                </c:pt>
              </c:strCache>
            </c:strRef>
          </c:cat>
          <c:val>
            <c:numRef>
              <c:f>Sheet1!$B$3:$N$3</c:f>
              <c:numCache>
                <c:formatCode>0%</c:formatCode>
                <c:ptCount val="13"/>
                <c:pt idx="0">
                  <c:v>0.63</c:v>
                </c:pt>
                <c:pt idx="1">
                  <c:v>0.63</c:v>
                </c:pt>
                <c:pt idx="2">
                  <c:v>0.65</c:v>
                </c:pt>
                <c:pt idx="3">
                  <c:v>0.67</c:v>
                </c:pt>
                <c:pt idx="4">
                  <c:v>0.7</c:v>
                </c:pt>
                <c:pt idx="5">
                  <c:v>0.68</c:v>
                </c:pt>
                <c:pt idx="6">
                  <c:v>0.69</c:v>
                </c:pt>
                <c:pt idx="7">
                  <c:v>0.7</c:v>
                </c:pt>
                <c:pt idx="8">
                  <c:v>0.65</c:v>
                </c:pt>
                <c:pt idx="9">
                  <c:v>0.63</c:v>
                </c:pt>
                <c:pt idx="10">
                  <c:v>0.55000000000000004</c:v>
                </c:pt>
                <c:pt idx="11">
                  <c:v>0.41</c:v>
                </c:pt>
                <c:pt idx="12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Two Tiers</c:v>
                </c:pt>
              </c:strCache>
            </c:strRef>
          </c:tx>
          <c:spPr>
            <a:solidFill>
              <a:schemeClr val="accent3"/>
            </a:solidFill>
            <a:ln w="1294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885">
                <a:noFill/>
              </a:ln>
            </c:spPr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2012   </c:v>
                </c:pt>
                <c:pt idx="1">
                  <c:v>2011   </c:v>
                </c:pt>
                <c:pt idx="2">
                  <c:v>2010   </c:v>
                </c:pt>
                <c:pt idx="3">
                  <c:v>2009   </c:v>
                </c:pt>
                <c:pt idx="4">
                  <c:v>2008   </c:v>
                </c:pt>
                <c:pt idx="5">
                  <c:v>2007‡
</c:v>
                </c:pt>
                <c:pt idx="6">
                  <c:v>2006   </c:v>
                </c:pt>
                <c:pt idx="7">
                  <c:v>2005   </c:v>
                </c:pt>
                <c:pt idx="8">
                  <c:v>2004‡
</c:v>
                </c:pt>
                <c:pt idx="9">
                  <c:v>2003* </c:v>
                </c:pt>
                <c:pt idx="10">
                  <c:v>2002* </c:v>
                </c:pt>
                <c:pt idx="11">
                  <c:v>2001* </c:v>
                </c:pt>
                <c:pt idx="12">
                  <c:v>2000   </c:v>
                </c:pt>
              </c:strCache>
            </c:strRef>
          </c:cat>
          <c:val>
            <c:numRef>
              <c:f>Sheet1!$B$4:$N$4</c:f>
              <c:numCache>
                <c:formatCode>0%</c:formatCode>
                <c:ptCount val="13"/>
                <c:pt idx="0">
                  <c:v>0.1</c:v>
                </c:pt>
                <c:pt idx="1">
                  <c:v>0.11</c:v>
                </c:pt>
                <c:pt idx="2">
                  <c:v>0.11</c:v>
                </c:pt>
                <c:pt idx="3">
                  <c:v>0.12</c:v>
                </c:pt>
                <c:pt idx="4">
                  <c:v>0.15</c:v>
                </c:pt>
                <c:pt idx="5">
                  <c:v>0.16</c:v>
                </c:pt>
                <c:pt idx="6">
                  <c:v>0.16</c:v>
                </c:pt>
                <c:pt idx="7">
                  <c:v>0.15</c:v>
                </c:pt>
                <c:pt idx="8">
                  <c:v>0.2</c:v>
                </c:pt>
                <c:pt idx="9">
                  <c:v>0.23</c:v>
                </c:pt>
                <c:pt idx="10">
                  <c:v>0.3</c:v>
                </c:pt>
                <c:pt idx="11">
                  <c:v>0.41</c:v>
                </c:pt>
                <c:pt idx="12">
                  <c:v>0.49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Payment is the same regardless of type of drug</c:v>
                </c:pt>
              </c:strCache>
            </c:strRef>
          </c:tx>
          <c:spPr>
            <a:solidFill>
              <a:schemeClr val="accent4"/>
            </a:solidFill>
            <a:ln w="1294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885">
                <a:noFill/>
              </a:ln>
            </c:spPr>
            <c:txPr>
              <a:bodyPr/>
              <a:lstStyle/>
              <a:p>
                <a:pPr>
                  <a:defRPr sz="12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2012   </c:v>
                </c:pt>
                <c:pt idx="1">
                  <c:v>2011   </c:v>
                </c:pt>
                <c:pt idx="2">
                  <c:v>2010   </c:v>
                </c:pt>
                <c:pt idx="3">
                  <c:v>2009   </c:v>
                </c:pt>
                <c:pt idx="4">
                  <c:v>2008   </c:v>
                </c:pt>
                <c:pt idx="5">
                  <c:v>2007‡
</c:v>
                </c:pt>
                <c:pt idx="6">
                  <c:v>2006   </c:v>
                </c:pt>
                <c:pt idx="7">
                  <c:v>2005   </c:v>
                </c:pt>
                <c:pt idx="8">
                  <c:v>2004‡
</c:v>
                </c:pt>
                <c:pt idx="9">
                  <c:v>2003* </c:v>
                </c:pt>
                <c:pt idx="10">
                  <c:v>2002* </c:v>
                </c:pt>
                <c:pt idx="11">
                  <c:v>2001* </c:v>
                </c:pt>
                <c:pt idx="12">
                  <c:v>2000   </c:v>
                </c:pt>
              </c:strCache>
            </c:strRef>
          </c:cat>
          <c:val>
            <c:numRef>
              <c:f>Sheet1!$B$5:$N$5</c:f>
              <c:numCache>
                <c:formatCode>0%</c:formatCode>
                <c:ptCount val="13"/>
                <c:pt idx="0">
                  <c:v>0.06</c:v>
                </c:pt>
                <c:pt idx="1">
                  <c:v>7.0000000000000007E-2</c:v>
                </c:pt>
                <c:pt idx="2">
                  <c:v>0.05</c:v>
                </c:pt>
                <c:pt idx="3">
                  <c:v>0.05</c:v>
                </c:pt>
                <c:pt idx="4">
                  <c:v>0.04</c:v>
                </c:pt>
                <c:pt idx="5">
                  <c:v>0.06</c:v>
                </c:pt>
                <c:pt idx="6">
                  <c:v>0.08</c:v>
                </c:pt>
                <c:pt idx="7">
                  <c:v>0.08</c:v>
                </c:pt>
                <c:pt idx="8">
                  <c:v>0.1</c:v>
                </c:pt>
                <c:pt idx="9">
                  <c:v>0.13</c:v>
                </c:pt>
                <c:pt idx="10">
                  <c:v>0.13</c:v>
                </c:pt>
                <c:pt idx="11">
                  <c:v>0.18</c:v>
                </c:pt>
                <c:pt idx="12">
                  <c:v>0.22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No cost sharing after deductible is met</c:v>
                </c:pt>
              </c:strCache>
            </c:strRef>
          </c:tx>
          <c:spPr>
            <a:solidFill>
              <a:schemeClr val="accent5"/>
            </a:solidFill>
            <a:ln w="12943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txPr>
              <a:bodyPr/>
              <a:lstStyle/>
              <a:p>
                <a:pPr algn="ctr"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2012   </c:v>
                </c:pt>
                <c:pt idx="1">
                  <c:v>2011   </c:v>
                </c:pt>
                <c:pt idx="2">
                  <c:v>2010   </c:v>
                </c:pt>
                <c:pt idx="3">
                  <c:v>2009   </c:v>
                </c:pt>
                <c:pt idx="4">
                  <c:v>2008   </c:v>
                </c:pt>
                <c:pt idx="5">
                  <c:v>2007‡
</c:v>
                </c:pt>
                <c:pt idx="6">
                  <c:v>2006   </c:v>
                </c:pt>
                <c:pt idx="7">
                  <c:v>2005   </c:v>
                </c:pt>
                <c:pt idx="8">
                  <c:v>2004‡
</c:v>
                </c:pt>
                <c:pt idx="9">
                  <c:v>2003* </c:v>
                </c:pt>
                <c:pt idx="10">
                  <c:v>2002* </c:v>
                </c:pt>
                <c:pt idx="11">
                  <c:v>2001* </c:v>
                </c:pt>
                <c:pt idx="12">
                  <c:v>2000   </c:v>
                </c:pt>
              </c:strCache>
            </c:strRef>
          </c:cat>
          <c:val>
            <c:numRef>
              <c:f>Sheet1!$B$6:$N$6</c:f>
              <c:numCache>
                <c:formatCode>0%</c:formatCode>
                <c:ptCount val="13"/>
                <c:pt idx="0">
                  <c:v>0.05</c:v>
                </c:pt>
                <c:pt idx="1">
                  <c:v>0.03</c:v>
                </c:pt>
                <c:pt idx="2">
                  <c:v>0.04</c:v>
                </c:pt>
                <c:pt idx="3">
                  <c:v>0.03</c:v>
                </c:pt>
                <c:pt idx="4">
                  <c:v>0.03</c:v>
                </c:pt>
                <c:pt idx="5">
                  <c:v>0.02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6"/>
            </a:solidFill>
            <a:ln w="12943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819344634322467E-2"/>
                  <c:y val="-4.3325213551511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765040286994693E-2"/>
                  <c:y val="-5.1998784847160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649165033410198E-2"/>
                  <c:y val="-2.816650595969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471581336175772E-2"/>
                  <c:y val="-2.81665059596901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6795837201572514E-2"/>
                  <c:y val="-4.335932789289188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5340233125881096E-2"/>
                  <c:y val="1.94946403811121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10476910910154E-2"/>
                  <c:y val="4.11555414397991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9706930738461294E-2"/>
                  <c:y val="4.3325213551512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5282238191841855E-2"/>
                  <c:y val="-4.3325213551512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96490504189160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5340118511387054E-2"/>
                  <c:y val="2.16796639464459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3.5359602975392292E-2"/>
                  <c:y val="2.5998539565045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9301195429173971E-2"/>
                  <c:y val="4.3325213551512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2012   </c:v>
                </c:pt>
                <c:pt idx="1">
                  <c:v>2011   </c:v>
                </c:pt>
                <c:pt idx="2">
                  <c:v>2010   </c:v>
                </c:pt>
                <c:pt idx="3">
                  <c:v>2009   </c:v>
                </c:pt>
                <c:pt idx="4">
                  <c:v>2008   </c:v>
                </c:pt>
                <c:pt idx="5">
                  <c:v>2007‡
</c:v>
                </c:pt>
                <c:pt idx="6">
                  <c:v>2006   </c:v>
                </c:pt>
                <c:pt idx="7">
                  <c:v>2005   </c:v>
                </c:pt>
                <c:pt idx="8">
                  <c:v>2004‡
</c:v>
                </c:pt>
                <c:pt idx="9">
                  <c:v>2003* </c:v>
                </c:pt>
                <c:pt idx="10">
                  <c:v>2002* </c:v>
                </c:pt>
                <c:pt idx="11">
                  <c:v>2001* </c:v>
                </c:pt>
                <c:pt idx="12">
                  <c:v>2000   </c:v>
                </c:pt>
              </c:strCache>
            </c:strRef>
          </c:cat>
          <c:val>
            <c:numRef>
              <c:f>Sheet1!$B$7:$N$7</c:f>
              <c:numCache>
                <c:formatCode>0%</c:formatCode>
                <c:ptCount val="13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0.03</c:v>
                </c:pt>
                <c:pt idx="4">
                  <c:v>0.01</c:v>
                </c:pt>
                <c:pt idx="5">
                  <c:v>0.01</c:v>
                </c:pt>
                <c:pt idx="6">
                  <c:v>0.02</c:v>
                </c:pt>
                <c:pt idx="7">
                  <c:v>0.02</c:v>
                </c:pt>
                <c:pt idx="8">
                  <c:v>0.01</c:v>
                </c:pt>
                <c:pt idx="9">
                  <c:v>0.02</c:v>
                </c:pt>
                <c:pt idx="10">
                  <c:v>0.01</c:v>
                </c:pt>
                <c:pt idx="11">
                  <c:v>0.01</c:v>
                </c:pt>
                <c:pt idx="12">
                  <c:v>0.02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1131136"/>
        <c:axId val="141636736"/>
      </c:barChart>
      <c:catAx>
        <c:axId val="141131136"/>
        <c:scaling>
          <c:orientation val="minMax"/>
        </c:scaling>
        <c:delete val="0"/>
        <c:axPos val="l"/>
        <c:numFmt formatCode="@" sourceLinked="1"/>
        <c:majorTickMark val="out"/>
        <c:minorTickMark val="none"/>
        <c:tickLblPos val="nextTo"/>
        <c:spPr>
          <a:ln w="32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algn="just">
              <a:defRPr sz="1200" b="0"/>
            </a:pPr>
            <a:endParaRPr lang="en-US"/>
          </a:p>
        </c:txPr>
        <c:crossAx val="141636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1636736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 w="32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141131136"/>
        <c:crosses val="autoZero"/>
        <c:crossBetween val="between"/>
      </c:valAx>
      <c:spPr>
        <a:noFill/>
        <a:ln w="25885">
          <a:noFill/>
        </a:ln>
      </c:spPr>
    </c:plotArea>
    <c:legend>
      <c:legendPos val="b"/>
      <c:layout>
        <c:manualLayout>
          <c:xMode val="edge"/>
          <c:yMode val="edge"/>
          <c:x val="0.55891677841579845"/>
          <c:y val="0.75454560805999071"/>
          <c:w val="0.38421804261366899"/>
          <c:h val="0.21209312464680996"/>
        </c:manualLayout>
      </c:layout>
      <c:overlay val="0"/>
      <c:spPr>
        <a:noFill/>
        <a:ln w="3236">
          <a:noFill/>
          <a:prstDash val="solid"/>
        </a:ln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23" b="1" i="0" u="none" strike="noStrike" baseline="0">
          <a:solidFill>
            <a:schemeClr val="tx1"/>
          </a:solidFill>
          <a:latin typeface="+mn-lt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342ED-5E52-4E80-B329-6DFBE8C32222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B3F12-410D-4783-9E69-A50A72B7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80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185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32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64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4072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335A8BA-794A-4A2C-9023-73AB6A2E334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07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5519916"/>
            <a:ext cx="5181600" cy="1261884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40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* Distribution </a:t>
            </a:r>
            <a:r>
              <a:rPr lang="en-US" sz="1100" dirty="0">
                <a:solidFill>
                  <a:srgbClr val="000000"/>
                </a:solidFill>
              </a:rPr>
              <a:t>is statistically different from distribution for the previous year </a:t>
            </a:r>
            <a:r>
              <a:rPr lang="en-US" sz="1100" dirty="0" smtClean="0">
                <a:solidFill>
                  <a:srgbClr val="000000"/>
                </a:solidFill>
              </a:rPr>
              <a:t>shown </a:t>
            </a:r>
            <a:r>
              <a:rPr lang="en-US" sz="1100" dirty="0">
                <a:solidFill>
                  <a:srgbClr val="000000"/>
                </a:solidFill>
              </a:rPr>
              <a:t>(p&lt;.05). 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</a:p>
          <a:p>
            <a:pPr eaLnBrk="0" hangingPunct="0">
              <a:spcAft>
                <a:spcPts val="400"/>
              </a:spcAft>
            </a:pPr>
            <a:r>
              <a:rPr lang="en-US" sz="1100" baseline="30000" dirty="0" smtClean="0">
                <a:solidFill>
                  <a:srgbClr val="000000"/>
                </a:solidFill>
              </a:rPr>
              <a:t>‡</a:t>
            </a:r>
            <a:r>
              <a:rPr lang="en-US" sz="1100" dirty="0" smtClean="0">
                <a:solidFill>
                  <a:srgbClr val="000000"/>
                </a:solidFill>
              </a:rPr>
              <a:t> No </a:t>
            </a:r>
            <a:r>
              <a:rPr lang="en-US" sz="1100" dirty="0">
                <a:solidFill>
                  <a:srgbClr val="000000"/>
                </a:solidFill>
              </a:rPr>
              <a:t>statistical tests are conducted between 2003 and 2004 or between </a:t>
            </a:r>
            <a:r>
              <a:rPr lang="en-US" sz="1100" dirty="0" smtClean="0">
                <a:solidFill>
                  <a:srgbClr val="000000"/>
                </a:solidFill>
              </a:rPr>
              <a:t>2006 </a:t>
            </a:r>
            <a:r>
              <a:rPr lang="en-US" sz="1100" dirty="0">
                <a:solidFill>
                  <a:srgbClr val="000000"/>
                </a:solidFill>
              </a:rPr>
              <a:t>and </a:t>
            </a:r>
            <a:r>
              <a:rPr lang="en-US" sz="1100" dirty="0" smtClean="0">
                <a:solidFill>
                  <a:srgbClr val="000000"/>
                </a:solidFill>
              </a:rPr>
              <a:t>2007 </a:t>
            </a:r>
            <a:r>
              <a:rPr lang="en-US" sz="1100" dirty="0">
                <a:solidFill>
                  <a:srgbClr val="000000"/>
                </a:solidFill>
              </a:rPr>
              <a:t>due to the addition of a new category. </a:t>
            </a:r>
          </a:p>
          <a:p>
            <a:pPr eaLnBrk="0" hangingPunct="0">
              <a:spcAft>
                <a:spcPts val="40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NOTE: </a:t>
            </a:r>
            <a:r>
              <a:rPr lang="en-US" sz="1100" dirty="0">
                <a:solidFill>
                  <a:srgbClr val="000000"/>
                </a:solidFill>
              </a:rPr>
              <a:t>Fourth-tier drug </a:t>
            </a:r>
            <a:r>
              <a:rPr lang="en-US" sz="1100" dirty="0" smtClean="0">
                <a:solidFill>
                  <a:srgbClr val="000000"/>
                </a:solidFill>
              </a:rPr>
              <a:t>cost-sharing </a:t>
            </a:r>
            <a:r>
              <a:rPr lang="en-US" sz="1100" dirty="0">
                <a:solidFill>
                  <a:srgbClr val="000000"/>
                </a:solidFill>
              </a:rPr>
              <a:t>information was not obtained prior to </a:t>
            </a:r>
            <a:r>
              <a:rPr lang="en-US" sz="1100" dirty="0" smtClean="0">
                <a:solidFill>
                  <a:srgbClr val="000000"/>
                </a:solidFill>
              </a:rPr>
              <a:t>2004</a:t>
            </a:r>
            <a:r>
              <a:rPr lang="en-US" sz="1100" dirty="0">
                <a:solidFill>
                  <a:srgbClr val="000000"/>
                </a:solidFill>
              </a:rPr>
              <a:t>.</a:t>
            </a:r>
          </a:p>
          <a:p>
            <a:pPr eaLnBrk="0" hangingPunct="0">
              <a:spcAft>
                <a:spcPts val="40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SOURCE: </a:t>
            </a:r>
            <a:r>
              <a:rPr lang="en-US" sz="1100" dirty="0">
                <a:solidFill>
                  <a:srgbClr val="000000"/>
                </a:solidFill>
              </a:rPr>
              <a:t>Kaiser/HRET Survey of Employer-Sponsored Health Benefits, </a:t>
            </a:r>
            <a:r>
              <a:rPr lang="en-US" sz="1100" dirty="0" smtClean="0">
                <a:solidFill>
                  <a:srgbClr val="000000"/>
                </a:solidFill>
              </a:rPr>
              <a:t>2000-2012. 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8991600" cy="1066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2400" b="1" dirty="0" smtClean="0">
                <a:solidFill>
                  <a:srgbClr val="000000"/>
                </a:solidFill>
              </a:rPr>
              <a:t>Distribution </a:t>
            </a:r>
            <a:r>
              <a:rPr lang="en-US" sz="2400" b="1" dirty="0">
                <a:solidFill>
                  <a:srgbClr val="000000"/>
                </a:solidFill>
              </a:rPr>
              <a:t>of Covered Workers Facing Different Cost-Sharing Formulas for Prescription Drug Benefits, </a:t>
            </a:r>
            <a:r>
              <a:rPr lang="en-US" sz="2400" b="1" dirty="0" smtClean="0">
                <a:solidFill>
                  <a:srgbClr val="000000"/>
                </a:solidFill>
              </a:rPr>
              <a:t>2000-2012</a:t>
            </a:r>
            <a:endParaRPr lang="en-US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6260211"/>
              </p:ext>
            </p:extLst>
          </p:nvPr>
        </p:nvGraphicFramePr>
        <p:xfrm>
          <a:off x="228600" y="1066800"/>
          <a:ext cx="8724900" cy="586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81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PowerPoint Presentation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NirmitaP</dc:creator>
  <cp:lastModifiedBy>NirmitaP</cp:lastModifiedBy>
  <cp:revision>1</cp:revision>
  <dcterms:created xsi:type="dcterms:W3CDTF">2013-03-08T16:31:32Z</dcterms:created>
  <dcterms:modified xsi:type="dcterms:W3CDTF">2013-03-08T16:31:33Z</dcterms:modified>
</cp:coreProperties>
</file>